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1.xml" ContentType="application/vnd.openxmlformats-officedocument.themeOverr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78" r:id="rId1"/>
    <p:sldMasterId id="2147483895" r:id="rId2"/>
  </p:sldMasterIdLst>
  <p:sldIdLst>
    <p:sldId id="273" r:id="rId3"/>
    <p:sldId id="294" r:id="rId4"/>
    <p:sldId id="298" r:id="rId5"/>
    <p:sldId id="295" r:id="rId6"/>
    <p:sldId id="299" r:id="rId7"/>
    <p:sldId id="297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22" r:id="rId16"/>
    <p:sldId id="323" r:id="rId17"/>
    <p:sldId id="257" r:id="rId18"/>
    <p:sldId id="341" r:id="rId19"/>
    <p:sldId id="274" r:id="rId20"/>
    <p:sldId id="342" r:id="rId21"/>
    <p:sldId id="264" r:id="rId22"/>
    <p:sldId id="275" r:id="rId23"/>
    <p:sldId id="277" r:id="rId24"/>
    <p:sldId id="261" r:id="rId25"/>
    <p:sldId id="327" r:id="rId26"/>
    <p:sldId id="328" r:id="rId27"/>
    <p:sldId id="288" r:id="rId28"/>
    <p:sldId id="330" r:id="rId29"/>
    <p:sldId id="331" r:id="rId30"/>
    <p:sldId id="329" r:id="rId31"/>
    <p:sldId id="262" r:id="rId32"/>
    <p:sldId id="281" r:id="rId33"/>
    <p:sldId id="300" r:id="rId34"/>
    <p:sldId id="266" r:id="rId35"/>
    <p:sldId id="332" r:id="rId36"/>
    <p:sldId id="334" r:id="rId37"/>
    <p:sldId id="333" r:id="rId38"/>
    <p:sldId id="335" r:id="rId39"/>
    <p:sldId id="272" r:id="rId40"/>
    <p:sldId id="348" r:id="rId41"/>
    <p:sldId id="349" r:id="rId42"/>
    <p:sldId id="263" r:id="rId43"/>
    <p:sldId id="337" r:id="rId44"/>
    <p:sldId id="338" r:id="rId45"/>
    <p:sldId id="339" r:id="rId46"/>
    <p:sldId id="340" r:id="rId47"/>
    <p:sldId id="347" r:id="rId48"/>
    <p:sldId id="343" r:id="rId49"/>
    <p:sldId id="344" r:id="rId50"/>
    <p:sldId id="346" r:id="rId51"/>
    <p:sldId id="345" r:id="rId52"/>
    <p:sldId id="313" r:id="rId53"/>
    <p:sldId id="314" r:id="rId54"/>
    <p:sldId id="350" r:id="rId55"/>
    <p:sldId id="351" r:id="rId56"/>
    <p:sldId id="336" r:id="rId57"/>
    <p:sldId id="352" r:id="rId58"/>
    <p:sldId id="353" r:id="rId59"/>
    <p:sldId id="354" r:id="rId60"/>
    <p:sldId id="325" r:id="rId6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5162E13-B43B-4121-9274-BD068707D5C6}">
          <p14:sldIdLst>
            <p14:sldId id="273"/>
            <p14:sldId id="294"/>
            <p14:sldId id="298"/>
            <p14:sldId id="295"/>
            <p14:sldId id="299"/>
            <p14:sldId id="297"/>
            <p14:sldId id="315"/>
            <p14:sldId id="316"/>
            <p14:sldId id="317"/>
            <p14:sldId id="318"/>
            <p14:sldId id="319"/>
            <p14:sldId id="320"/>
            <p14:sldId id="321"/>
            <p14:sldId id="322"/>
            <p14:sldId id="323"/>
            <p14:sldId id="257"/>
            <p14:sldId id="341"/>
            <p14:sldId id="274"/>
            <p14:sldId id="342"/>
            <p14:sldId id="264"/>
            <p14:sldId id="275"/>
            <p14:sldId id="277"/>
            <p14:sldId id="261"/>
            <p14:sldId id="327"/>
            <p14:sldId id="328"/>
            <p14:sldId id="288"/>
            <p14:sldId id="330"/>
            <p14:sldId id="331"/>
            <p14:sldId id="329"/>
            <p14:sldId id="262"/>
            <p14:sldId id="281"/>
            <p14:sldId id="300"/>
            <p14:sldId id="266"/>
            <p14:sldId id="332"/>
            <p14:sldId id="334"/>
            <p14:sldId id="333"/>
            <p14:sldId id="335"/>
            <p14:sldId id="272"/>
            <p14:sldId id="348"/>
            <p14:sldId id="349"/>
            <p14:sldId id="263"/>
            <p14:sldId id="337"/>
            <p14:sldId id="338"/>
            <p14:sldId id="339"/>
            <p14:sldId id="340"/>
            <p14:sldId id="347"/>
            <p14:sldId id="343"/>
            <p14:sldId id="344"/>
            <p14:sldId id="346"/>
            <p14:sldId id="345"/>
            <p14:sldId id="313"/>
            <p14:sldId id="314"/>
            <p14:sldId id="350"/>
            <p14:sldId id="351"/>
            <p14:sldId id="336"/>
            <p14:sldId id="352"/>
            <p14:sldId id="353"/>
            <p14:sldId id="354"/>
            <p14:sldId id="325"/>
          </p14:sldIdLst>
        </p14:section>
        <p14:section name="Untitled Section" id="{AC39E2D9-2124-42D2-8B4F-00F4362E6F7D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5" autoAdjust="0"/>
    <p:restoredTop sz="94660"/>
  </p:normalViewPr>
  <p:slideViewPr>
    <p:cSldViewPr snapToGrid="0">
      <p:cViewPr varScale="1">
        <p:scale>
          <a:sx n="65" d="100"/>
          <a:sy n="65" d="100"/>
        </p:scale>
        <p:origin x="648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4.xml"/><Relationship Id="rId1" Type="http://schemas.microsoft.com/office/2011/relationships/chartStyle" Target="style4.xml"/><Relationship Id="rId4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o-RO"/>
        </a:p>
      </c:txPr>
    </c:title>
    <c:autoTitleDeleted val="0"/>
    <c:plotArea>
      <c:layout>
        <c:manualLayout>
          <c:layoutTarget val="inner"/>
          <c:xMode val="edge"/>
          <c:yMode val="edge"/>
          <c:x val="0.32621079168198658"/>
          <c:y val="6.4736016628873766E-2"/>
          <c:w val="0.44966399441153976"/>
          <c:h val="0.87286791383219953"/>
        </c:manualLayout>
      </c:layout>
      <c:pieChart>
        <c:varyColors val="1"/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o-RO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ro-RO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o-RO"/>
              <a:t>FORME DE ÎNVĂțĂMÂNT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o-RO"/>
        </a:p>
      </c:txPr>
    </c:title>
    <c:autoTitleDeleted val="0"/>
    <c:plotArea>
      <c:layout/>
      <c:pieChart>
        <c:varyColors val="1"/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o-RO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ro-RO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o-RO" sz="2800">
                <a:solidFill>
                  <a:srgbClr val="FF0000"/>
                </a:solidFill>
              </a:rPr>
              <a:t>DISTRIBUțIA</a:t>
            </a:r>
            <a:r>
              <a:rPr lang="ro-RO" sz="2800" baseline="0">
                <a:solidFill>
                  <a:srgbClr val="FF0000"/>
                </a:solidFill>
              </a:rPr>
              <a:t> </a:t>
            </a:r>
            <a:r>
              <a:rPr lang="ro-RO" sz="2800" baseline="0" dirty="0">
                <a:solidFill>
                  <a:srgbClr val="FF0000"/>
                </a:solidFill>
              </a:rPr>
              <a:t>PE FORME </a:t>
            </a:r>
            <a:r>
              <a:rPr lang="ro-RO" sz="2800" baseline="0">
                <a:solidFill>
                  <a:srgbClr val="FF0000"/>
                </a:solidFill>
              </a:rPr>
              <a:t>DE ÎNVĂțĂMÂNT</a:t>
            </a:r>
            <a:endParaRPr lang="ro-RO" sz="2800" dirty="0">
              <a:solidFill>
                <a:srgbClr val="FF0000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o-RO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3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o-RO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ro-RO"/>
    </a:p>
  </c:txPr>
  <c:externalData r:id="rId4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o-RO" sz="2800" dirty="0">
                <a:solidFill>
                  <a:srgbClr val="FF0000"/>
                </a:solidFill>
              </a:rPr>
              <a:t>DISTRIBUȚIA PE FORME DE ÎNVĂȚĂMÂNT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ro-RO"/>
        </a:p>
      </c:txPr>
    </c:title>
    <c:autoTitleDeleted val="0"/>
    <c:view3D>
      <c:rotX val="5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>
              <c:ext xmlns:c16="http://schemas.microsoft.com/office/drawing/2014/chart" uri="{C3380CC4-5D6E-409C-BE32-E72D297353CC}">
                <c16:uniqueId val="{00000001-6FF1-4F9E-A811-F2E8D7143DF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>
              <c:ext xmlns:c16="http://schemas.microsoft.com/office/drawing/2014/chart" uri="{C3380CC4-5D6E-409C-BE32-E72D297353CC}">
                <c16:uniqueId val="{00000003-6FF1-4F9E-A811-F2E8D7143DF9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54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o-RO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Sheet1!$B$3:$C$3</c:f>
              <c:strCache>
                <c:ptCount val="2"/>
                <c:pt idx="0">
                  <c:v>LICEU </c:v>
                </c:pt>
                <c:pt idx="1">
                  <c:v>ȘCOALĂ PROFESIONALĂ </c:v>
                </c:pt>
              </c:strCache>
            </c:strRef>
          </c:cat>
          <c:val>
            <c:numRef>
              <c:f>Sheet1!$B$4:$C$4</c:f>
              <c:numCache>
                <c:formatCode>General</c:formatCode>
                <c:ptCount val="2"/>
                <c:pt idx="0">
                  <c:v>393</c:v>
                </c:pt>
                <c:pt idx="1">
                  <c:v>242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FF1-4F9E-A811-F2E8D7143DF9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1" i="0" u="none" strike="noStrike" kern="1200" baseline="0">
              <a:solidFill>
                <a:srgbClr val="FF0000"/>
              </a:solidFill>
              <a:latin typeface="+mn-lt"/>
              <a:ea typeface="+mn-ea"/>
              <a:cs typeface="+mn-cs"/>
            </a:defRPr>
          </a:pPr>
          <a:endParaRPr lang="ro-RO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ro-RO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64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313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202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890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534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0828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126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081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762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6378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525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960988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6475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06768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925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4342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575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493647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9434729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973793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846393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806202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568811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31355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0029400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329698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744804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227673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521184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87987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707460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305255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16348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32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0" r:id="rId12"/>
    <p:sldLayoutId id="2147483891" r:id="rId13"/>
    <p:sldLayoutId id="2147483892" r:id="rId14"/>
    <p:sldLayoutId id="2147483893" r:id="rId15"/>
    <p:sldLayoutId id="21474838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4A27BA-7210-407A-BFCE-7909A870394E}" type="datetimeFigureOut">
              <a:rPr lang="ro-RO" smtClean="0"/>
              <a:t>09.10.2023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9CF8CCD-9AAC-4085-B069-ED4540DDC98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49168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9" r:id="rId4"/>
    <p:sldLayoutId id="2147483900" r:id="rId5"/>
    <p:sldLayoutId id="2147483901" r:id="rId6"/>
    <p:sldLayoutId id="2147483902" r:id="rId7"/>
    <p:sldLayoutId id="2147483903" r:id="rId8"/>
    <p:sldLayoutId id="2147483904" r:id="rId9"/>
    <p:sldLayoutId id="2147483905" r:id="rId10"/>
    <p:sldLayoutId id="2147483906" r:id="rId11"/>
    <p:sldLayoutId id="2147483907" r:id="rId12"/>
    <p:sldLayoutId id="2147483908" r:id="rId13"/>
    <p:sldLayoutId id="2147483909" r:id="rId14"/>
    <p:sldLayoutId id="2147483910" r:id="rId15"/>
    <p:sldLayoutId id="214748391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9.jpeg"/><Relationship Id="rId4" Type="http://schemas.openxmlformats.org/officeDocument/2006/relationships/image" Target="../media/image8.jp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13" Type="http://schemas.openxmlformats.org/officeDocument/2006/relationships/image" Target="../media/image21.jpg"/><Relationship Id="rId3" Type="http://schemas.openxmlformats.org/officeDocument/2006/relationships/image" Target="../media/image11.jpg"/><Relationship Id="rId7" Type="http://schemas.openxmlformats.org/officeDocument/2006/relationships/image" Target="../media/image15.jpg"/><Relationship Id="rId12" Type="http://schemas.openxmlformats.org/officeDocument/2006/relationships/image" Target="../media/image20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image" Target="../media/image19.jpg"/><Relationship Id="rId5" Type="http://schemas.openxmlformats.org/officeDocument/2006/relationships/image" Target="../media/image13.jpg"/><Relationship Id="rId15" Type="http://schemas.openxmlformats.org/officeDocument/2006/relationships/image" Target="../media/image23.jpg"/><Relationship Id="rId10" Type="http://schemas.openxmlformats.org/officeDocument/2006/relationships/image" Target="../media/image18.jpg"/><Relationship Id="rId4" Type="http://schemas.openxmlformats.org/officeDocument/2006/relationships/image" Target="../media/image12.jpg"/><Relationship Id="rId9" Type="http://schemas.openxmlformats.org/officeDocument/2006/relationships/image" Target="../media/image17.jpg"/><Relationship Id="rId14" Type="http://schemas.openxmlformats.org/officeDocument/2006/relationships/image" Target="../media/image22.jp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g"/><Relationship Id="rId4" Type="http://schemas.openxmlformats.org/officeDocument/2006/relationships/image" Target="../media/image36.jp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eg"/><Relationship Id="rId5" Type="http://schemas.openxmlformats.org/officeDocument/2006/relationships/image" Target="../media/image44.jpg"/><Relationship Id="rId4" Type="http://schemas.openxmlformats.org/officeDocument/2006/relationships/image" Target="../media/image43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jpg"/><Relationship Id="rId4" Type="http://schemas.openxmlformats.org/officeDocument/2006/relationships/image" Target="../media/image48.jp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jpg"/><Relationship Id="rId5" Type="http://schemas.openxmlformats.org/officeDocument/2006/relationships/image" Target="../media/image53.jpg"/><Relationship Id="rId4" Type="http://schemas.openxmlformats.org/officeDocument/2006/relationships/image" Target="../media/image52.jp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jpg"/><Relationship Id="rId5" Type="http://schemas.openxmlformats.org/officeDocument/2006/relationships/image" Target="../media/image58.jpg"/><Relationship Id="rId4" Type="http://schemas.openxmlformats.org/officeDocument/2006/relationships/image" Target="../media/image57.jp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jpg"/><Relationship Id="rId4" Type="http://schemas.openxmlformats.org/officeDocument/2006/relationships/image" Target="../media/image66.jp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7" Type="http://schemas.openxmlformats.org/officeDocument/2006/relationships/image" Target="../media/image73.jp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jpg"/><Relationship Id="rId5" Type="http://schemas.openxmlformats.org/officeDocument/2006/relationships/image" Target="../media/image71.jpg"/><Relationship Id="rId4" Type="http://schemas.openxmlformats.org/officeDocument/2006/relationships/image" Target="../media/image70.jp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jpg"/><Relationship Id="rId5" Type="http://schemas.openxmlformats.org/officeDocument/2006/relationships/image" Target="../media/image77.jpg"/><Relationship Id="rId4" Type="http://schemas.openxmlformats.org/officeDocument/2006/relationships/image" Target="../media/image76.jp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jpg"/><Relationship Id="rId3" Type="http://schemas.openxmlformats.org/officeDocument/2006/relationships/image" Target="../media/image80.jpg"/><Relationship Id="rId7" Type="http://schemas.openxmlformats.org/officeDocument/2006/relationships/image" Target="../media/image84.jp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jpg"/><Relationship Id="rId5" Type="http://schemas.openxmlformats.org/officeDocument/2006/relationships/image" Target="../media/image82.jpg"/><Relationship Id="rId10" Type="http://schemas.openxmlformats.org/officeDocument/2006/relationships/image" Target="../media/image87.jpg"/><Relationship Id="rId4" Type="http://schemas.openxmlformats.org/officeDocument/2006/relationships/image" Target="../media/image81.jpg"/><Relationship Id="rId9" Type="http://schemas.openxmlformats.org/officeDocument/2006/relationships/image" Target="../media/image86.jp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751FA-9C6F-4F29-8DA5-18E5F7058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ro-RO" sz="4800" b="1" dirty="0">
                <a:solidFill>
                  <a:srgbClr val="0070C0"/>
                </a:solidFill>
                <a:latin typeface="Algerian" panose="04020705040A02060702" pitchFamily="82" charset="0"/>
              </a:rPr>
              <a:t>COLEGIUL TEHNIC „MIHAIL STURDZA”, IAȘI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4842F-F319-4C87-BEF6-A8458AF0F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460395"/>
            <a:ext cx="10131425" cy="4308050"/>
          </a:xfrm>
        </p:spPr>
        <p:txBody>
          <a:bodyPr>
            <a:normAutofit/>
          </a:bodyPr>
          <a:lstStyle/>
          <a:p>
            <a:pPr algn="ctr"/>
            <a:r>
              <a:rPr lang="ro-RO" sz="3600" dirty="0">
                <a:latin typeface="Arial Black" panose="020B0A04020102020204" pitchFamily="34" charset="0"/>
              </a:rPr>
              <a:t>CONSILIU DE ANALIZĂ – STAREA ÎNVĂȚĂMÂNTULUI</a:t>
            </a:r>
          </a:p>
          <a:p>
            <a:pPr algn="ctr"/>
            <a:r>
              <a:rPr lang="ro-RO" sz="5400" i="1" dirty="0">
                <a:solidFill>
                  <a:srgbClr val="0070C0"/>
                </a:solidFill>
                <a:latin typeface="Arial Black" panose="020B0A04020102020204" pitchFamily="34" charset="0"/>
              </a:rPr>
              <a:t>STURDZA sau DESPRE VIITOR...</a:t>
            </a:r>
            <a:r>
              <a:rPr lang="ro-RO" sz="5400" dirty="0">
                <a:solidFill>
                  <a:srgbClr val="0070C0"/>
                </a:solidFill>
                <a:latin typeface="Arial Black" panose="020B0A04020102020204" pitchFamily="34" charset="0"/>
              </a:rPr>
              <a:t> </a:t>
            </a:r>
          </a:p>
          <a:p>
            <a:pPr algn="ctr"/>
            <a:r>
              <a:rPr lang="ro-RO" sz="3600" dirty="0">
                <a:solidFill>
                  <a:srgbClr val="FF0000"/>
                </a:solidFill>
                <a:latin typeface="Arial Black" panose="020B0A04020102020204" pitchFamily="34" charset="0"/>
              </a:rPr>
              <a:t>29 septembrie 2022</a:t>
            </a:r>
          </a:p>
          <a:p>
            <a:pPr algn="r"/>
            <a:r>
              <a:rPr lang="ro-RO" sz="1200" i="1" dirty="0">
                <a:solidFill>
                  <a:srgbClr val="FF0000"/>
                </a:solidFill>
                <a:latin typeface="Arial Black" panose="020B0A04020102020204" pitchFamily="34" charset="0"/>
              </a:rPr>
              <a:t>NR. de înregistrare 4162/ 9  octombrie 2023</a:t>
            </a:r>
          </a:p>
        </p:txBody>
      </p:sp>
    </p:spTree>
    <p:extLst>
      <p:ext uri="{BB962C8B-B14F-4D97-AF65-F5344CB8AC3E}">
        <p14:creationId xmlns:p14="http://schemas.microsoft.com/office/powerpoint/2010/main" val="4281700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751FA-9C6F-4F29-8DA5-18E5F7058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31975"/>
            <a:ext cx="11270529" cy="622169"/>
          </a:xfrm>
        </p:spPr>
        <p:txBody>
          <a:bodyPr>
            <a:noAutofit/>
          </a:bodyPr>
          <a:lstStyle/>
          <a:p>
            <a:pPr algn="ctr"/>
            <a:r>
              <a:rPr lang="ro-RO" sz="4800" b="1" dirty="0">
                <a:solidFill>
                  <a:srgbClr val="0070C0"/>
                </a:solidFill>
                <a:latin typeface="Algerian" panose="04020705040A02060702" pitchFamily="82" charset="0"/>
              </a:rPr>
              <a:t>Ordinea de zi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4842F-F319-4C87-BEF6-A8458AF0F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670" y="1484671"/>
            <a:ext cx="11642103" cy="4326194"/>
          </a:xfrm>
        </p:spPr>
        <p:txBody>
          <a:bodyPr>
            <a:normAutofit/>
          </a:bodyPr>
          <a:lstStyle/>
          <a:p>
            <a:pPr algn="just"/>
            <a:r>
              <a:rPr lang="ro-RO" sz="2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Prezentarea și validarea Raportului de activitate - director - pentru anul școlar 2022 - 2023; </a:t>
            </a:r>
          </a:p>
          <a:p>
            <a:pPr algn="just"/>
            <a:r>
              <a:rPr lang="ro-RO" sz="2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Prezentarea și validarea Raportului de activitate - director adjunct - pentru anul școlar 2022 - 2023; </a:t>
            </a:r>
          </a:p>
          <a:p>
            <a:pPr algn="just"/>
            <a:r>
              <a:rPr lang="ro-RO" sz="2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Prezentarea activității fiecărei catedre către responsabilul în Comisia pentru curriculum; </a:t>
            </a:r>
          </a:p>
          <a:p>
            <a:pPr algn="just"/>
            <a:r>
              <a:rPr lang="ro-RO" sz="2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Prezentarea și validarea unor documente manageriale - Regulamentul de ordine interioară, Validarea procedurii pentru achiziții; Organigrama, Orarul școlii, Graficul de practică; </a:t>
            </a:r>
          </a:p>
          <a:p>
            <a:pPr algn="just"/>
            <a:r>
              <a:rPr lang="ro-RO" sz="2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Prezentarea procedurii de acordare a concediului de odihnă, pornind de la structura anului școlar, - fiecare cadru didactic va avea 62 de zile lucrătoare de concediu – cererea de concediu</a:t>
            </a:r>
          </a:p>
          <a:p>
            <a:pPr algn="just"/>
            <a:r>
              <a:rPr lang="ro-RO" sz="2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Diverse</a:t>
            </a:r>
          </a:p>
          <a:p>
            <a:pPr algn="ctr"/>
            <a:endParaRPr lang="ro-RO" sz="1400" i="1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9429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751FA-9C6F-4F29-8DA5-18E5F7058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31975"/>
            <a:ext cx="11270529" cy="622169"/>
          </a:xfrm>
        </p:spPr>
        <p:txBody>
          <a:bodyPr>
            <a:noAutofit/>
          </a:bodyPr>
          <a:lstStyle/>
          <a:p>
            <a:pPr algn="ctr"/>
            <a:r>
              <a:rPr lang="ro-RO" sz="4800" b="1" dirty="0">
                <a:solidFill>
                  <a:srgbClr val="0070C0"/>
                </a:solidFill>
                <a:latin typeface="Algerian" panose="04020705040A02060702" pitchFamily="82" charset="0"/>
              </a:rPr>
              <a:t>Ordinea de zi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4842F-F319-4C87-BEF6-A8458AF0F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670" y="754144"/>
            <a:ext cx="11642103" cy="5971881"/>
          </a:xfrm>
        </p:spPr>
        <p:txBody>
          <a:bodyPr>
            <a:normAutofit/>
          </a:bodyPr>
          <a:lstStyle/>
          <a:p>
            <a:pPr algn="just"/>
            <a:r>
              <a:rPr lang="ro-RO" sz="36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Prezentarea și validarea Raportului de activitate - director - pentru anul școlar 2022 - 2023; </a:t>
            </a:r>
          </a:p>
          <a:p>
            <a:pPr algn="just"/>
            <a:endParaRPr lang="ro-RO" sz="36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o-RO" sz="36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Prezentarea și validarea Raportului de activitate - director adjunct - pentru anul școlar 2022 - 2023; </a:t>
            </a:r>
          </a:p>
          <a:p>
            <a:pPr algn="just"/>
            <a:endParaRPr lang="ro-RO" sz="36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o-RO" sz="36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Prezentarea activității fiecărei catedre către responsabilul în Comisia pentru curriculum; </a:t>
            </a:r>
          </a:p>
          <a:p>
            <a:pPr algn="ctr"/>
            <a:endParaRPr lang="ro-RO" sz="1400" i="1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9437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751FA-9C6F-4F29-8DA5-18E5F7058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31975"/>
            <a:ext cx="11270529" cy="622169"/>
          </a:xfrm>
        </p:spPr>
        <p:txBody>
          <a:bodyPr>
            <a:noAutofit/>
          </a:bodyPr>
          <a:lstStyle/>
          <a:p>
            <a:pPr algn="ctr"/>
            <a:r>
              <a:rPr lang="ro-RO" sz="4800" b="1" dirty="0">
                <a:solidFill>
                  <a:srgbClr val="0070C0"/>
                </a:solidFill>
                <a:latin typeface="Algerian" panose="04020705040A02060702" pitchFamily="82" charset="0"/>
              </a:rPr>
              <a:t>Ordinea de zi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4842F-F319-4C87-BEF6-A8458AF0F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670" y="2428568"/>
            <a:ext cx="11642103" cy="1622322"/>
          </a:xfrm>
        </p:spPr>
        <p:txBody>
          <a:bodyPr>
            <a:normAutofit/>
          </a:bodyPr>
          <a:lstStyle/>
          <a:p>
            <a:pPr algn="just"/>
            <a:r>
              <a:rPr lang="ro-RO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Completarea referatelor de necesitate, pentru a stabili Planul proiectului de buget pentru anul școlar viitor; </a:t>
            </a:r>
          </a:p>
          <a:p>
            <a:pPr algn="just"/>
            <a:endParaRPr lang="ro-RO" sz="32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ro-RO" sz="1400" i="1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40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751FA-9C6F-4F29-8DA5-18E5F7058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31975"/>
            <a:ext cx="11270529" cy="622169"/>
          </a:xfrm>
        </p:spPr>
        <p:txBody>
          <a:bodyPr>
            <a:noAutofit/>
          </a:bodyPr>
          <a:lstStyle/>
          <a:p>
            <a:pPr algn="ctr"/>
            <a:r>
              <a:rPr lang="ro-RO" sz="4800" b="1" dirty="0">
                <a:solidFill>
                  <a:srgbClr val="0070C0"/>
                </a:solidFill>
                <a:latin typeface="Algerian" panose="04020705040A02060702" pitchFamily="82" charset="0"/>
              </a:rPr>
              <a:t>Ordinea de zi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4842F-F319-4C87-BEF6-A8458AF0F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244" y="2349910"/>
            <a:ext cx="11270529" cy="2418735"/>
          </a:xfrm>
        </p:spPr>
        <p:txBody>
          <a:bodyPr>
            <a:normAutofit lnSpcReduction="10000"/>
          </a:bodyPr>
          <a:lstStyle/>
          <a:p>
            <a:pPr algn="just"/>
            <a:endParaRPr lang="ro-RO" sz="3200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o-RO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Prezentarea și validarea documentelor manageriale - Regulamentul de ordine interioară, Validarea procedurii pentru achiziții; Organigrama, Orarul școlii, Graficul de practică; Orarul de serviciu în cămin; </a:t>
            </a:r>
          </a:p>
          <a:p>
            <a:pPr algn="ctr"/>
            <a:endParaRPr lang="ro-RO" sz="1400" i="1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2034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751FA-9C6F-4F29-8DA5-18E5F7058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31975"/>
            <a:ext cx="11270529" cy="622169"/>
          </a:xfrm>
        </p:spPr>
        <p:txBody>
          <a:bodyPr>
            <a:noAutofit/>
          </a:bodyPr>
          <a:lstStyle/>
          <a:p>
            <a:pPr algn="ctr"/>
            <a:r>
              <a:rPr lang="ro-RO" sz="4800" b="1" dirty="0">
                <a:solidFill>
                  <a:srgbClr val="0070C0"/>
                </a:solidFill>
                <a:latin typeface="Algerian" panose="04020705040A02060702" pitchFamily="82" charset="0"/>
              </a:rPr>
              <a:t>Ordinea de zi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4842F-F319-4C87-BEF6-A8458AF0F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670" y="1740310"/>
            <a:ext cx="11642103" cy="3637935"/>
          </a:xfrm>
        </p:spPr>
        <p:txBody>
          <a:bodyPr>
            <a:normAutofit lnSpcReduction="10000"/>
          </a:bodyPr>
          <a:lstStyle/>
          <a:p>
            <a:pPr algn="just"/>
            <a:endParaRPr lang="ro-RO" sz="3600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o-RO" sz="36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Prezentarea procedurii de acordare a concediului de odihnă - fiecare cadru didactic va avea 62 de zile lucrătoare de concediu – completarea link-ului; </a:t>
            </a:r>
          </a:p>
          <a:p>
            <a:pPr algn="just"/>
            <a:endParaRPr lang="ro-RO" sz="36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o-RO" sz="36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Diverse</a:t>
            </a:r>
          </a:p>
          <a:p>
            <a:pPr algn="ctr"/>
            <a:endParaRPr lang="ro-RO" sz="1400" i="1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330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3"/>
            <a:ext cx="10131425" cy="1156456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ANALIZA SWOT – PUNCTE TARI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216058"/>
            <a:ext cx="10131425" cy="5109327"/>
          </a:xfrm>
        </p:spPr>
        <p:txBody>
          <a:bodyPr>
            <a:normAutofit fontScale="85000" lnSpcReduction="20000"/>
          </a:bodyPr>
          <a:lstStyle/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solidFill>
                  <a:srgbClr val="FFFF00"/>
                </a:solidFill>
                <a:latin typeface="Arial Black" panose="020B0A04020102020204" pitchFamily="34" charset="0"/>
              </a:rPr>
              <a:t> </a:t>
            </a: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Spiritul de echipă care definește activitatea didactică, desfășurată într-o atmosferă destinsă; 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Calitatea superioară a resursei umane, atât în ceea ce privește nivelul de pregătire, cât și din punctul de vedere al personalității și al caracterului; 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Modernizarea actului de predare, prin valorificarea mijloacelor IT și a platformelor educaționale; 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Premii importante obținute la olimpiade și concursuri; 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Interesul elevilor pentru calificările propuse de școală, promovarea 100% la examenul de certificare a competențelor Nivel 3, Nivel 4, Nivel 5; 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175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3"/>
            <a:ext cx="10131425" cy="1156456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ANALIZA SWOT – PUNCTE TARI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216058"/>
            <a:ext cx="10131425" cy="5109327"/>
          </a:xfrm>
        </p:spPr>
        <p:txBody>
          <a:bodyPr>
            <a:normAutofit fontScale="85000" lnSpcReduction="20000"/>
          </a:bodyPr>
          <a:lstStyle/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Baza materială a școlii – 13 săli de clasă spațioase, 10 laboratoare, 9 ateliere, sală de sport, 2 terenuri sintetice, școală de șoferi, cămin, cantină, rețea de internet prin wireless în școală; 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Calificările acreditate / autorizate –  căutate pe piața muncii de profil; 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Parteneriatele cu importante firme de profil din județul Iași -  </a:t>
            </a:r>
            <a:r>
              <a:rPr lang="ro-RO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BorgWarner</a:t>
            </a: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ro-RO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ArcelorMittal</a:t>
            </a: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Tubular </a:t>
            </a:r>
            <a:r>
              <a:rPr lang="ro-RO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Products</a:t>
            </a: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I G </a:t>
            </a:r>
            <a:r>
              <a:rPr lang="ro-RO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Watteeuw</a:t>
            </a: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S. C. </a:t>
            </a:r>
            <a:r>
              <a:rPr lang="ro-RO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Chambon</a:t>
            </a: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S.R.L, Casa Auto, Aerostar; 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Implicarea școlii, prin elevi și profesori, în derularea proiectelor europene; 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Parteneriatele cu școli generale atât din mediul rural, cât și din mediul urban;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64380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3"/>
            <a:ext cx="10131425" cy="1156456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ANALIZA SWOT – PUNCTE TARI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016000"/>
            <a:ext cx="10131425" cy="5309385"/>
          </a:xfrm>
        </p:spPr>
        <p:txBody>
          <a:bodyPr>
            <a:normAutofit fontScale="70000" lnSpcReduction="20000"/>
          </a:bodyPr>
          <a:lstStyle/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Existența unui nucleu de cadre di­dactice bine pregătite din punct de vedere profesional (specialitate și metodică) și a unei bune atmosfere de lucru.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școala de șoferi; 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Unitatea continuă tradiția în învă­țământul mecanic de peste 50 de ani fiind primul liceu cu un astfel de profil din Moldova.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□"/>
              <a:tabLst>
                <a:tab pos="225425" algn="l"/>
              </a:tabLst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Centru zonal de perfecționare al maiștrilor instructori.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□"/>
              <a:tabLst>
                <a:tab pos="231775" algn="l"/>
              </a:tabLst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Singura școală din zonă, profil me­canic dotată cu spații necesare des­fășurării unei game variate de acti­vități școlare: școală, ateliere, că­min, cantină, sală și teren de sport, magazii, spații verzi, cu posibilita­tea formării unui puternic </a:t>
            </a:r>
            <a:r>
              <a:rPr lang="ro-RO" sz="2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campus școlar</a:t>
            </a:r>
            <a:r>
              <a:rPr lang="ro-RO" sz="28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□"/>
              <a:tabLst>
                <a:tab pos="219710" algn="l"/>
              </a:tabLst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Implicarea Consiliului Elevilor în complexitatea vieții școlare, în ela­borare unor decizii și a unor hotă­râri legate de activitate elevilor în școală.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1364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3"/>
            <a:ext cx="10131425" cy="1156456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ANALIZA SWOT – PUNCTE TARI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216058"/>
            <a:ext cx="10131425" cy="5109327"/>
          </a:xfrm>
        </p:spPr>
        <p:txBody>
          <a:bodyPr>
            <a:normAutofit fontScale="77500" lnSpcReduction="2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□"/>
              <a:tabLst>
                <a:tab pos="219710" algn="l"/>
              </a:tabLst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Implicarea Consiliului Reprezenta­tiv al Părinților și a comunității lo­cale în viața școlii (președintele comitetului de părinți pe școală cât și reprezentantul comunității locale sunt membrii ai Consiliului de Ad­ministrație al școlii; Asociația Părinților școala și Familia „Mihail Sturdza” ).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□"/>
              <a:tabLst>
                <a:tab pos="222250" algn="l"/>
              </a:tabLst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Implicarea cadrelor didactice și a elevilor în proiecte internaționale de mare anvergură cu efecte pozitive asupra calității actului didactic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□"/>
              <a:tabLst>
                <a:tab pos="219710" algn="l"/>
              </a:tabLst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 parteneriat eficient cu agenții economici.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□"/>
              <a:tabLst>
                <a:tab pos="222250" algn="l"/>
              </a:tabLst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Popularizarea școlii la nivelul loca­lităților rurale ale județului Iași. Din păcate, an de an întâmpinăm dificultăți în acest sens. 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□"/>
              <a:tabLst>
                <a:tab pos="222250" algn="l"/>
              </a:tabLst>
            </a:pPr>
            <a:r>
              <a:rPr lang="ro-RO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Valorificarea potențialului fiecărui profesor sau elev; Clubul de Robotică ADEPT; </a:t>
            </a:r>
            <a:endParaRPr lang="ro-RO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49627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3"/>
            <a:ext cx="10131425" cy="1156456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ANALIZA SWOT – PUNCTE SLABE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216058"/>
            <a:ext cx="10131425" cy="5109327"/>
          </a:xfrm>
        </p:spPr>
        <p:txBody>
          <a:bodyPr>
            <a:normAutofit fontScale="62500" lnSpcReduction="20000"/>
          </a:bodyPr>
          <a:lstStyle/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Inadaptarea unor profesori la noua generație, prin urmare, apare dificultatea de a stăpâni unele clase; </a:t>
            </a: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Autosuficiența unor cadre didactice; </a:t>
            </a:r>
            <a:endParaRPr lang="ro-RO" sz="2400" dirty="0">
              <a:solidFill>
                <a:schemeClr val="tx1">
                  <a:lumMod val="95000"/>
                </a:schemeClr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Număr mic de absolvenți care se înscriu  și susțin examenul de bacalaureat, prin raportare la numărul total de absolvenți; </a:t>
            </a:r>
            <a:endParaRPr lang="ro-RO" sz="2400" dirty="0">
              <a:solidFill>
                <a:schemeClr val="tx1">
                  <a:lumMod val="95000"/>
                </a:schemeClr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Inserția modestă pe piața muncii, mai ales pentru clasele de învățământ dual; </a:t>
            </a:r>
            <a:endParaRPr lang="ro-RO" sz="2400" dirty="0">
              <a:solidFill>
                <a:schemeClr val="tx1">
                  <a:lumMod val="95000"/>
                </a:schemeClr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Dotarea insuficientă a atelierelor școlii; </a:t>
            </a:r>
            <a:endParaRPr lang="ro-RO" sz="2400" dirty="0">
              <a:solidFill>
                <a:schemeClr val="tx1">
                  <a:lumMod val="95000"/>
                </a:schemeClr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Insuficiența resurselor materiale, în vederea susținerii unui învățământ tehnic de calitate, pe toate palierele; </a:t>
            </a:r>
            <a:endParaRPr lang="ro-RO" sz="2400" dirty="0">
              <a:solidFill>
                <a:schemeClr val="tx1">
                  <a:lumMod val="95000"/>
                </a:schemeClr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38735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Implicarea deficitară a agenților economici în dotarea atelierelor școlii și în organizarea activității didactice în școală. </a:t>
            </a:r>
            <a:endParaRPr lang="ro-RO" sz="2400" dirty="0">
              <a:solidFill>
                <a:schemeClr val="tx1">
                  <a:lumMod val="95000"/>
                </a:schemeClr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ro-RO" sz="2800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ea typeface="Arial Unicode MS"/>
                <a:cs typeface="Times New Roman" panose="02020603050405020304" pitchFamily="18" charset="0"/>
              </a:rPr>
              <a:t>Plecarea părinților la muncă în străină­tate are repercusiuni directe asupra comportamentului elevilor, reflectate în special în absenteismul școlar</a:t>
            </a:r>
            <a:endParaRPr lang="ro-RO" sz="2800" dirty="0">
              <a:solidFill>
                <a:schemeClr val="tx1">
                  <a:lumMod val="95000"/>
                </a:schemeClr>
              </a:solidFill>
              <a:latin typeface="Arial Black" panose="020B0A04020102020204" pitchFamily="34" charset="0"/>
            </a:endParaRP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482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3"/>
            <a:ext cx="10131425" cy="1156456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ANALIZA SWOT – OPORTUNITĂȚI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216058"/>
            <a:ext cx="10131425" cy="5109327"/>
          </a:xfrm>
        </p:spPr>
        <p:txBody>
          <a:bodyPr>
            <a:normAutofit fontScale="77500" lnSpcReduction="2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Posibilitatea de transformare a Colegiului într-un campus școlar, datorită infrastructurii generoase, oportunitate pentru școală, elevi, părinți și agenți economici; 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Capacitatea de a atrage un număr mare de elevi din mediu rural, pentru a le oferi pregătirea necesară, în vederea realizării în totalitate a planului de școlarizare; 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Reconfigurarea algoritmului de organizare a planului de școlarizare de către Inspectoratul școlar, prin asigurarea unui număr mai mare de clase pe profil mecanic, ca urmare a dezvoltării segmentului industriei de profil; 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Posibilitatea atragerii fondurilor europene, în vederea dotării școlii; 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62554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3"/>
            <a:ext cx="10131425" cy="1156456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ANALIZA SWOT – OPORTUNITĂȚI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216058"/>
            <a:ext cx="10131425" cy="5109327"/>
          </a:xfrm>
        </p:spPr>
        <p:txBody>
          <a:bodyPr>
            <a:normAutofit fontScale="70000" lnSpcReduction="2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Implementarea proiectelor europene duce la o cultivare a unei viziuni moderne asupra învățământului; 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Creșterea atractivității calificărilor propuse de școala noastră, prin prisma dezvoltării industriei de profil;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Crearea campusului școlar;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Căminul și cantina școlii care pot oferi cazare copiilor din mediul rural; 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Autorizarea ARACIP pentru o serie de calificări/</a:t>
            </a:r>
            <a:r>
              <a:rPr lang="ro-RO" sz="2800" dirty="0" err="1">
                <a:latin typeface="Times New Roman" panose="02020603050405020304" pitchFamily="18" charset="0"/>
                <a:ea typeface="Arial Unicode MS"/>
                <a:cs typeface="Arial Unicode MS"/>
              </a:rPr>
              <a:t>specilizări</a:t>
            </a: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 noi cerute de piața actuală și viitoare a pieței muncii – tehnician / operator CNC, sudor, </a:t>
            </a:r>
            <a:r>
              <a:rPr lang="ro-RO" sz="2800" dirty="0" err="1">
                <a:latin typeface="Times New Roman" panose="02020603050405020304" pitchFamily="18" charset="0"/>
                <a:ea typeface="Arial Unicode MS"/>
                <a:cs typeface="Arial Unicode MS"/>
              </a:rPr>
              <a:t>tehncian</a:t>
            </a: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 electrician electronist auto; 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Serie de agenți economici și-au manifestat interesul în a dezvolta parteneriatul cu școala;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73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3"/>
            <a:ext cx="10131425" cy="1156456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ANALIZA SWOT – OPORTUNITĂȚI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216058"/>
            <a:ext cx="10131425" cy="5109327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Cererea de cursuri adresate adulților a crescut în ultimii ani;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Politica de finanțare pe bază de pro­grame a Uniunii Europene trebuie aplicată;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Reforma învățământului tehnic prin aplicarea finanțării normative, va conduce la o dezvoltare echilibrată și durabilă;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Accesul informațional va permite atragerea de noi parteneri.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ro-RO" sz="2800" dirty="0">
                <a:latin typeface="Times New Roman" panose="02020603050405020304" pitchFamily="18" charset="0"/>
                <a:ea typeface="Arial Unicode MS"/>
                <a:cs typeface="Arial Unicode MS"/>
              </a:rPr>
              <a:t>Șansa de a implementa „A doua șansă”, prin care promovăm disponibilitatea școlii noastre la noi forme de realizare a educației; </a:t>
            </a:r>
            <a:endParaRPr lang="ro-RO" sz="2800" dirty="0">
              <a:latin typeface="Arial Unicode MS"/>
              <a:ea typeface="Arial Unicode MS"/>
              <a:cs typeface="Arial Unicode MS"/>
            </a:endParaRP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4984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3"/>
            <a:ext cx="10131425" cy="1156456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ANALIZA SWOT – AMENINȚĂRI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216058"/>
            <a:ext cx="10131425" cy="5109327"/>
          </a:xfrm>
        </p:spPr>
        <p:txBody>
          <a:bodyPr>
            <a:normAutofit fontScale="85000" lnSpcReduction="1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</a:pPr>
            <a:r>
              <a:rPr lang="ro-RO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Scăderea populației școlare, care duce la scăderea numărului de clase; </a:t>
            </a:r>
            <a:endParaRPr lang="ro-RO" sz="2800" dirty="0">
              <a:latin typeface="Arial Unicode MS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</a:pPr>
            <a:r>
              <a:rPr lang="ro-RO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Dezinteresul manifestat de tineri și părinți pentru învățământul tehnic, deși la finalizarea studiilor, elevii pot avea numeroase oportunități de angajare, spre deosebire de alte domenii, puternic afectate ( precum </a:t>
            </a:r>
            <a:r>
              <a:rPr lang="ro-RO" sz="2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HoReCa</a:t>
            </a:r>
            <a:r>
              <a:rPr lang="ro-RO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); </a:t>
            </a:r>
            <a:endParaRPr lang="ro-RO" sz="2800" dirty="0">
              <a:latin typeface="Arial Unicode MS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</a:pPr>
            <a:r>
              <a:rPr lang="ro-RO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Nivelul educațional în orientarea profesională;</a:t>
            </a:r>
            <a:endParaRPr lang="ro-RO" sz="2800" dirty="0">
              <a:latin typeface="Arial Unicode MS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</a:pPr>
            <a:r>
              <a:rPr lang="ro-RO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Diminuarea motivației tinerilor pentru învățătură în condițiile instruirii online; </a:t>
            </a:r>
            <a:endParaRPr lang="ro-RO" sz="2800" dirty="0">
              <a:latin typeface="Arial Unicode MS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</a:pPr>
            <a:r>
              <a:rPr lang="ro-RO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Menținerea unei rate îngrijorătoare de absenteism școlar;</a:t>
            </a:r>
            <a:endParaRPr lang="ro-RO" sz="2800" dirty="0">
              <a:latin typeface="Arial Unicode MS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4011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065" y="348792"/>
            <a:ext cx="9548859" cy="1395167"/>
          </a:xfrm>
        </p:spPr>
        <p:txBody>
          <a:bodyPr>
            <a:normAutofit/>
          </a:bodyPr>
          <a:lstStyle/>
          <a:p>
            <a:pPr algn="ctr"/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PLANUL DE ȘCOLARIZARE </a:t>
            </a:r>
            <a:br>
              <a:rPr lang="ro-RO" sz="2400" b="1" dirty="0">
                <a:solidFill>
                  <a:srgbClr val="0070C0"/>
                </a:solidFill>
              </a:rPr>
            </a:br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2022 - 2023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886B08-B99A-4C8B-BF51-4351EA2D4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461155"/>
            <a:ext cx="11201399" cy="5048053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ro-RO" sz="3600" b="1" dirty="0">
                <a:solidFill>
                  <a:srgbClr val="FF0000"/>
                </a:solidFill>
                <a:latin typeface="Arial Black" panose="020B0A04020102020204" pitchFamily="34" charset="0"/>
              </a:rPr>
              <a:t>LICEU – 5 CLASE  </a:t>
            </a:r>
          </a:p>
          <a:p>
            <a:pPr marL="0" indent="0" algn="just">
              <a:buNone/>
            </a:pPr>
            <a:endParaRPr lang="ro-RO" sz="3600" b="1" dirty="0">
              <a:solidFill>
                <a:srgbClr val="FF0000"/>
              </a:solidFill>
              <a:latin typeface="Arial Black" panose="020B0A040201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200" dirty="0">
                <a:solidFill>
                  <a:srgbClr val="0070C0"/>
                </a:solidFill>
                <a:latin typeface="Arial Black" panose="020B0A04020102020204" pitchFamily="34" charset="0"/>
              </a:rPr>
              <a:t>Tehnician electrician electronist auto – 2 clase;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200" dirty="0">
                <a:solidFill>
                  <a:srgbClr val="0070C0"/>
                </a:solidFill>
                <a:latin typeface="Arial Black" panose="020B0A04020102020204" pitchFamily="34" charset="0"/>
              </a:rPr>
              <a:t>Tehnician instalații bord ( avion ) – 1 clasă;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200" dirty="0">
                <a:solidFill>
                  <a:srgbClr val="0070C0"/>
                </a:solidFill>
                <a:latin typeface="Arial Black" panose="020B0A04020102020204" pitchFamily="34" charset="0"/>
              </a:rPr>
              <a:t>Tehnician prelucrări pe mașini cu comandă numerică – 1 clasă;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200" dirty="0">
                <a:solidFill>
                  <a:srgbClr val="0070C0"/>
                </a:solidFill>
                <a:latin typeface="Arial Black" panose="020B0A04020102020204" pitchFamily="34" charset="0"/>
              </a:rPr>
              <a:t>Tehnician în automatizări – 1 clasă; </a:t>
            </a:r>
          </a:p>
        </p:txBody>
      </p:sp>
    </p:spTree>
    <p:extLst>
      <p:ext uri="{BB962C8B-B14F-4D97-AF65-F5344CB8AC3E}">
        <p14:creationId xmlns:p14="http://schemas.microsoft.com/office/powerpoint/2010/main" val="10778732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065" y="348792"/>
            <a:ext cx="9548859" cy="1395167"/>
          </a:xfrm>
        </p:spPr>
        <p:txBody>
          <a:bodyPr>
            <a:normAutofit/>
          </a:bodyPr>
          <a:lstStyle/>
          <a:p>
            <a:pPr algn="ctr"/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PLANUL DE ȘCOLARIZARE </a:t>
            </a:r>
            <a:br>
              <a:rPr lang="ro-RO" sz="2400" b="1" dirty="0">
                <a:solidFill>
                  <a:srgbClr val="0070C0"/>
                </a:solidFill>
              </a:rPr>
            </a:br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2023 - 2024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886B08-B99A-4C8B-BF51-4351EA2D4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461155"/>
            <a:ext cx="11201399" cy="5048053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ro-RO" sz="3600" b="1" dirty="0">
                <a:solidFill>
                  <a:srgbClr val="FF0000"/>
                </a:solidFill>
                <a:latin typeface="Arial Black" panose="020B0A04020102020204" pitchFamily="34" charset="0"/>
              </a:rPr>
              <a:t>LICEU – 5 CLASE  </a:t>
            </a:r>
          </a:p>
          <a:p>
            <a:pPr marL="0" indent="0" algn="just">
              <a:buNone/>
            </a:pPr>
            <a:endParaRPr lang="ro-RO" sz="3600" b="1" dirty="0">
              <a:solidFill>
                <a:srgbClr val="FF0000"/>
              </a:solidFill>
              <a:latin typeface="Arial Black" panose="020B0A040201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200" dirty="0">
                <a:solidFill>
                  <a:srgbClr val="0070C0"/>
                </a:solidFill>
                <a:latin typeface="Arial Black" panose="020B0A04020102020204" pitchFamily="34" charset="0"/>
              </a:rPr>
              <a:t>Tehnician electrician electronist auto – 1 clasă;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200" dirty="0">
                <a:solidFill>
                  <a:srgbClr val="0070C0"/>
                </a:solidFill>
                <a:latin typeface="Arial Black" panose="020B0A04020102020204" pitchFamily="34" charset="0"/>
              </a:rPr>
              <a:t>Tehnician instalații bord ( avion ) – 1 clasă;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200" dirty="0">
                <a:solidFill>
                  <a:srgbClr val="0070C0"/>
                </a:solidFill>
                <a:latin typeface="Arial Black" panose="020B0A04020102020204" pitchFamily="34" charset="0"/>
              </a:rPr>
              <a:t>Tehnician prelucrări pe mașini cu comandă numerică – 2 clase;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200" dirty="0">
                <a:solidFill>
                  <a:srgbClr val="0070C0"/>
                </a:solidFill>
                <a:latin typeface="Arial Black" panose="020B0A04020102020204" pitchFamily="34" charset="0"/>
              </a:rPr>
              <a:t>Tehnician în automatizări – 1 clasă; </a:t>
            </a:r>
          </a:p>
        </p:txBody>
      </p:sp>
    </p:spTree>
    <p:extLst>
      <p:ext uri="{BB962C8B-B14F-4D97-AF65-F5344CB8AC3E}">
        <p14:creationId xmlns:p14="http://schemas.microsoft.com/office/powerpoint/2010/main" val="36913583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531" y="348792"/>
            <a:ext cx="10489394" cy="893599"/>
          </a:xfrm>
        </p:spPr>
        <p:txBody>
          <a:bodyPr>
            <a:normAutofit/>
          </a:bodyPr>
          <a:lstStyle/>
          <a:p>
            <a:pPr algn="ctr"/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PLANUL DE ȘCOLARIZARE </a:t>
            </a:r>
            <a:br>
              <a:rPr lang="ro-RO" sz="2400" b="1" dirty="0">
                <a:solidFill>
                  <a:srgbClr val="0070C0"/>
                </a:solidFill>
              </a:rPr>
            </a:br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2022 - 2023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886B08-B99A-4C8B-BF51-4351EA2D4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461155"/>
            <a:ext cx="11201399" cy="4330045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ro-RO" sz="3600" b="1" dirty="0" err="1">
                <a:solidFill>
                  <a:srgbClr val="FF0000"/>
                </a:solidFill>
                <a:latin typeface="Arial Black" panose="020B0A04020102020204" pitchFamily="34" charset="0"/>
              </a:rPr>
              <a:t>șCOALĂ</a:t>
            </a:r>
            <a:r>
              <a:rPr lang="ro-RO" sz="3600" b="1" dirty="0">
                <a:solidFill>
                  <a:srgbClr val="FF0000"/>
                </a:solidFill>
                <a:latin typeface="Arial Black" panose="020B0A04020102020204" pitchFamily="34" charset="0"/>
              </a:rPr>
              <a:t> PROFESIONALĂ – 4 CLASE</a:t>
            </a:r>
            <a:r>
              <a:rPr lang="ro-RO" sz="3600" b="1" dirty="0">
                <a:solidFill>
                  <a:srgbClr val="0070C0"/>
                </a:solidFill>
                <a:latin typeface="Arial Black" panose="020B0A04020102020204" pitchFamily="34" charset="0"/>
              </a:rPr>
              <a:t> 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600" dirty="0">
                <a:solidFill>
                  <a:srgbClr val="0070C0"/>
                </a:solidFill>
                <a:latin typeface="Arial Black" panose="020B0A04020102020204" pitchFamily="34" charset="0"/>
              </a:rPr>
              <a:t>Mecanic auto – 2 clase; 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ro-RO" sz="3600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600" dirty="0">
                <a:solidFill>
                  <a:srgbClr val="0070C0"/>
                </a:solidFill>
                <a:latin typeface="Arial Black" panose="020B0A04020102020204" pitchFamily="34" charset="0"/>
              </a:rPr>
              <a:t>Electromecanic instalații și aparatură bord aeronave / Operator la mașini cu comandă numerică – 1 clasă – DUAL; </a:t>
            </a:r>
          </a:p>
        </p:txBody>
      </p:sp>
    </p:spTree>
    <p:extLst>
      <p:ext uri="{BB962C8B-B14F-4D97-AF65-F5344CB8AC3E}">
        <p14:creationId xmlns:p14="http://schemas.microsoft.com/office/powerpoint/2010/main" val="17518871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531" y="348792"/>
            <a:ext cx="10489394" cy="893599"/>
          </a:xfrm>
        </p:spPr>
        <p:txBody>
          <a:bodyPr>
            <a:normAutofit/>
          </a:bodyPr>
          <a:lstStyle/>
          <a:p>
            <a:pPr algn="ctr"/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PLANUL DE ȘCOLARIZARE </a:t>
            </a:r>
            <a:br>
              <a:rPr lang="ro-RO" sz="2400" b="1" dirty="0">
                <a:solidFill>
                  <a:srgbClr val="0070C0"/>
                </a:solidFill>
              </a:rPr>
            </a:br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2023 - 2024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886B08-B99A-4C8B-BF51-4351EA2D4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461155"/>
            <a:ext cx="11201399" cy="4330045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ro-RO" sz="3600" b="1" dirty="0" err="1">
                <a:solidFill>
                  <a:srgbClr val="FF0000"/>
                </a:solidFill>
                <a:latin typeface="Arial Black" panose="020B0A04020102020204" pitchFamily="34" charset="0"/>
              </a:rPr>
              <a:t>șCOALĂ</a:t>
            </a:r>
            <a:r>
              <a:rPr lang="ro-RO" sz="3600" b="1" dirty="0">
                <a:solidFill>
                  <a:srgbClr val="FF0000"/>
                </a:solidFill>
                <a:latin typeface="Arial Black" panose="020B0A04020102020204" pitchFamily="34" charset="0"/>
              </a:rPr>
              <a:t> PROFESIONALĂ – 4 CLASE</a:t>
            </a:r>
            <a:r>
              <a:rPr lang="ro-RO" sz="3600" b="1" dirty="0">
                <a:solidFill>
                  <a:srgbClr val="0070C0"/>
                </a:solidFill>
                <a:latin typeface="Arial Black" panose="020B0A04020102020204" pitchFamily="34" charset="0"/>
              </a:rPr>
              <a:t> 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600" dirty="0">
                <a:solidFill>
                  <a:srgbClr val="0070C0"/>
                </a:solidFill>
                <a:latin typeface="Arial Black" panose="020B0A04020102020204" pitchFamily="34" charset="0"/>
              </a:rPr>
              <a:t>Mecanic auto – 1,5 clase;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600" dirty="0">
                <a:solidFill>
                  <a:srgbClr val="0070C0"/>
                </a:solidFill>
                <a:latin typeface="Arial Black" panose="020B0A04020102020204" pitchFamily="34" charset="0"/>
              </a:rPr>
              <a:t>Tinichigiu vopsitor auto – 0,5 clase;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600" dirty="0">
                <a:solidFill>
                  <a:srgbClr val="0070C0"/>
                </a:solidFill>
                <a:latin typeface="Arial Black" panose="020B0A04020102020204" pitchFamily="34" charset="0"/>
              </a:rPr>
              <a:t>Lăcătuș prestări servicii / Sudor – 0,5 clasă + 0,5 clasă - DUAL;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ro-RO" sz="3600" dirty="0">
                <a:solidFill>
                  <a:srgbClr val="0070C0"/>
                </a:solidFill>
                <a:latin typeface="Arial Black" panose="020B0A04020102020204" pitchFamily="34" charset="0"/>
              </a:rPr>
              <a:t>Electromecanic instalații și aparatură bord aeronave – 1 clasă – DUAL; </a:t>
            </a:r>
          </a:p>
        </p:txBody>
      </p:sp>
    </p:spTree>
    <p:extLst>
      <p:ext uri="{BB962C8B-B14F-4D97-AF65-F5344CB8AC3E}">
        <p14:creationId xmlns:p14="http://schemas.microsoft.com/office/powerpoint/2010/main" val="37656638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1470" y="123536"/>
            <a:ext cx="9558712" cy="1320800"/>
          </a:xfrm>
        </p:spPr>
        <p:txBody>
          <a:bodyPr>
            <a:norm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NUMĂR DE ELEVI /</a:t>
            </a:r>
            <a:b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FORME DE ÎNVĂȚĂMÂNT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B745F78-FE3A-4023-BF51-6558FE746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639" y="2142067"/>
            <a:ext cx="11238271" cy="3649133"/>
          </a:xfrm>
        </p:spPr>
        <p:txBody>
          <a:bodyPr>
            <a:normAutofit/>
          </a:bodyPr>
          <a:lstStyle/>
          <a:p>
            <a:r>
              <a:rPr lang="ro-RO" sz="4600" b="1" dirty="0">
                <a:solidFill>
                  <a:srgbClr val="0070C0"/>
                </a:solidFill>
                <a:latin typeface="Arial Black" panose="020B0A04020102020204" pitchFamily="34" charset="0"/>
              </a:rPr>
              <a:t>LICEU – 393 </a:t>
            </a:r>
          </a:p>
          <a:p>
            <a:pPr marL="0" indent="0">
              <a:buNone/>
            </a:pPr>
            <a:endParaRPr lang="ro-RO" sz="4600" b="1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r>
              <a:rPr lang="ro-RO" sz="4600" b="1" dirty="0">
                <a:solidFill>
                  <a:srgbClr val="0070C0"/>
                </a:solidFill>
                <a:latin typeface="Arial Black" panose="020B0A04020102020204" pitchFamily="34" charset="0"/>
              </a:rPr>
              <a:t>ȘCOALĂ PROFESIONALĂ – 242</a:t>
            </a:r>
          </a:p>
        </p:txBody>
      </p:sp>
    </p:spTree>
    <p:extLst>
      <p:ext uri="{BB962C8B-B14F-4D97-AF65-F5344CB8AC3E}">
        <p14:creationId xmlns:p14="http://schemas.microsoft.com/office/powerpoint/2010/main" val="42840855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1470" y="123536"/>
            <a:ext cx="9558712" cy="1320800"/>
          </a:xfrm>
        </p:spPr>
        <p:txBody>
          <a:bodyPr>
            <a:norm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NUMĂR DE ELEVI /</a:t>
            </a:r>
            <a:b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FORME DE ÎNVĂȚĂMÂNT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09676FC-4F8C-4D57-8C98-1190DD0A3538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1648766"/>
              </p:ext>
            </p:extLst>
          </p:nvPr>
        </p:nvGraphicFramePr>
        <p:xfrm>
          <a:off x="1411470" y="1368922"/>
          <a:ext cx="10272597" cy="529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309676FC-4F8C-4D57-8C98-1190DD0A353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85019430"/>
              </p:ext>
            </p:extLst>
          </p:nvPr>
        </p:nvGraphicFramePr>
        <p:xfrm>
          <a:off x="1995948" y="1536569"/>
          <a:ext cx="8347587" cy="50433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6A0F0638-1222-4DBB-AB15-B7390659D45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86672464"/>
              </p:ext>
            </p:extLst>
          </p:nvPr>
        </p:nvGraphicFramePr>
        <p:xfrm>
          <a:off x="2290916" y="1622323"/>
          <a:ext cx="8160774" cy="47489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6A0F0638-1222-4DBB-AB15-B7390659D45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34837512"/>
              </p:ext>
            </p:extLst>
          </p:nvPr>
        </p:nvGraphicFramePr>
        <p:xfrm>
          <a:off x="1150374" y="1530090"/>
          <a:ext cx="8563897" cy="46445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49171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1470" y="123536"/>
            <a:ext cx="9558712" cy="1320800"/>
          </a:xfrm>
        </p:spPr>
        <p:txBody>
          <a:bodyPr>
            <a:norm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BACALAUREAT 2023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B745F78-FE3A-4023-BF51-6558FE746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520" y="1148080"/>
            <a:ext cx="11023600" cy="5364479"/>
          </a:xfrm>
        </p:spPr>
        <p:txBody>
          <a:bodyPr>
            <a:normAutofit/>
          </a:bodyPr>
          <a:lstStyle/>
          <a:p>
            <a:pPr algn="ctr"/>
            <a:r>
              <a:rPr lang="ro-RO" sz="3200" cap="all" dirty="0">
                <a:ln w="3175" cmpd="sng">
                  <a:noFill/>
                </a:ln>
                <a:solidFill>
                  <a:srgbClr val="0070C0"/>
                </a:solidFill>
                <a:latin typeface="Arial Black" panose="020B0A04020102020204" pitchFamily="34" charset="0"/>
                <a:ea typeface="+mj-ea"/>
                <a:cs typeface="Times New Roman" panose="02020603050405020304" pitchFamily="18" charset="0"/>
              </a:rPr>
              <a:t>SERIA CURENTĂ Sesiunea iunie-iulie 2022 </a:t>
            </a:r>
          </a:p>
          <a:p>
            <a:pPr marL="0" indent="0" algn="ctr">
              <a:buNone/>
            </a:pPr>
            <a:r>
              <a:rPr lang="ro-RO" sz="3200" cap="all" dirty="0">
                <a:ln w="3175" cmpd="sng">
                  <a:noFill/>
                </a:ln>
                <a:solidFill>
                  <a:srgbClr val="0070C0"/>
                </a:solidFill>
                <a:latin typeface="Arial Black" panose="020B0A04020102020204" pitchFamily="34" charset="0"/>
                <a:ea typeface="+mj-ea"/>
                <a:cs typeface="Times New Roman" panose="02020603050405020304" pitchFamily="18" charset="0"/>
              </a:rPr>
              <a:t>70,83 %; </a:t>
            </a:r>
            <a:br>
              <a:rPr lang="ro-RO" sz="3200" cap="all" dirty="0">
                <a:ln w="3175" cmpd="sng">
                  <a:noFill/>
                </a:ln>
                <a:solidFill>
                  <a:srgbClr val="0070C0"/>
                </a:solidFill>
                <a:latin typeface="Arial Black" panose="020B0A04020102020204" pitchFamily="34" charset="0"/>
                <a:ea typeface="+mj-ea"/>
                <a:cs typeface="Times New Roman" panose="02020603050405020304" pitchFamily="18" charset="0"/>
              </a:rPr>
            </a:br>
            <a:r>
              <a:rPr lang="ro-RO" sz="3200" cap="all" dirty="0">
                <a:ln w="3175" cmpd="sng">
                  <a:noFill/>
                </a:ln>
                <a:solidFill>
                  <a:srgbClr val="0070C0"/>
                </a:solidFill>
                <a:latin typeface="Arial Black" panose="020B0A04020102020204" pitchFamily="34" charset="0"/>
                <a:ea typeface="+mj-ea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ro-RO" sz="3200" cap="all" dirty="0">
                <a:ln w="3175" cmpd="sng">
                  <a:noFill/>
                </a:ln>
                <a:solidFill>
                  <a:srgbClr val="0070C0"/>
                </a:solidFill>
                <a:latin typeface="Arial Black" panose="020B0A04020102020204" pitchFamily="34" charset="0"/>
                <a:ea typeface="+mj-ea"/>
                <a:cs typeface="Times New Roman" panose="02020603050405020304" pitchFamily="18" charset="0"/>
              </a:rPr>
              <a:t>Procent cumulat în cele două sesiuni - seria curentă </a:t>
            </a:r>
          </a:p>
          <a:p>
            <a:pPr marL="0" indent="0" algn="ctr">
              <a:buNone/>
            </a:pPr>
            <a:r>
              <a:rPr lang="ro-RO" sz="3200" cap="all" dirty="0">
                <a:ln w="3175" cmpd="sng">
                  <a:noFill/>
                </a:ln>
                <a:solidFill>
                  <a:srgbClr val="0070C0"/>
                </a:solidFill>
                <a:latin typeface="Arial Black" panose="020B0A04020102020204" pitchFamily="34" charset="0"/>
                <a:ea typeface="+mj-ea"/>
                <a:cs typeface="Times New Roman" panose="02020603050405020304" pitchFamily="18" charset="0"/>
              </a:rPr>
              <a:t>61,76%;  </a:t>
            </a:r>
            <a:endParaRPr lang="ro-RO" sz="3200" b="1" dirty="0">
              <a:solidFill>
                <a:srgbClr val="0070C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3185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0562" y="238992"/>
            <a:ext cx="8596668" cy="665018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ACTIVITATEA DIN CĂMIN și CANTINĂ</a:t>
            </a:r>
          </a:p>
        </p:txBody>
      </p:sp>
      <p:sp>
        <p:nvSpPr>
          <p:cNvPr id="18" name="Rectangle 17"/>
          <p:cNvSpPr/>
          <p:nvPr/>
        </p:nvSpPr>
        <p:spPr>
          <a:xfrm>
            <a:off x="1425676" y="2497394"/>
            <a:ext cx="7207047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ELEVI  CAZA</a:t>
            </a:r>
            <a:r>
              <a:rPr lang="ro-RO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Ț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 </a:t>
            </a:r>
            <a:r>
              <a:rPr lang="ro-RO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Î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  C</a:t>
            </a:r>
            <a:r>
              <a:rPr lang="ro-RO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Ă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  LA  </a:t>
            </a:r>
            <a:r>
              <a:rPr lang="ro-RO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SEPT. 20</a:t>
            </a:r>
            <a:r>
              <a:rPr lang="ro-RO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ro-RO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 de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elevi;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ro-RO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125 de elevi de la Colegiul Tehnic „Mihail Sturdza”;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ro-RO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 elevi de la alte licee ( fete ); </a:t>
            </a:r>
          </a:p>
          <a:p>
            <a:pPr>
              <a:buNone/>
            </a:pPr>
            <a:endParaRPr lang="en-US" sz="2400" b="1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</a:p>
          <a:p>
            <a:pPr>
              <a:buNone/>
            </a:pPr>
            <a:endParaRPr lang="ro-RO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ro-RO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Implicarea elevilor în stabilirea meniului; </a:t>
            </a:r>
          </a:p>
          <a:p>
            <a:pPr>
              <a:buNone/>
            </a:pPr>
            <a:r>
              <a:rPr lang="ro-RO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Vizualizarea meniului pe plasma din cămin; </a:t>
            </a:r>
            <a:endParaRPr lang="en-US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b="1" dirty="0">
                <a:latin typeface="Times New Roman" pitchFamily="18" charset="0"/>
                <a:cs typeface="Times New Roman" pitchFamily="18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7275151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0562" y="238992"/>
            <a:ext cx="8596668" cy="665018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RENOVAREA CANTINEI</a:t>
            </a:r>
          </a:p>
        </p:txBody>
      </p:sp>
      <p:sp>
        <p:nvSpPr>
          <p:cNvPr id="18" name="Rectangle 17"/>
          <p:cNvSpPr/>
          <p:nvPr/>
        </p:nvSpPr>
        <p:spPr>
          <a:xfrm>
            <a:off x="701040" y="1163780"/>
            <a:ext cx="10972800" cy="56630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ro-RO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ACTIVITATE MANAGERIALĂ:</a:t>
            </a:r>
          </a:p>
          <a:p>
            <a:pPr>
              <a:buNone/>
            </a:pPr>
            <a:endParaRPr lang="ro-RO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Tx/>
              <a:buChar char="-"/>
            </a:pP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SPONSORIZAREA BORGWARNER – mesele de la cantină;</a:t>
            </a:r>
          </a:p>
          <a:p>
            <a:pPr marL="342900" indent="-342900">
              <a:buFontTx/>
              <a:buChar char="-"/>
            </a:pP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Văruirea în totalitate a cantinei, prima dată după 2010; </a:t>
            </a:r>
          </a:p>
          <a:p>
            <a:pPr marL="342900" indent="-342900">
              <a:buFontTx/>
              <a:buChar char="-"/>
            </a:pP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Închiderea spațiului de gătit cu ajutorul unei uși glisante; </a:t>
            </a:r>
          </a:p>
          <a:p>
            <a:pPr marL="342900" indent="-342900">
              <a:buFontTx/>
              <a:buChar char="-"/>
            </a:pP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Dotarea cantinei cu </a:t>
            </a:r>
          </a:p>
          <a:p>
            <a:pPr marL="1714500" lvl="3" indent="-342900">
              <a:buFont typeface="Wingdings" panose="05000000000000000000" pitchFamily="2" charset="2"/>
              <a:buChar char="§"/>
            </a:pP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Mașină de tocat carne profesională;</a:t>
            </a:r>
          </a:p>
          <a:p>
            <a:pPr marL="1714500" lvl="3" indent="-342900">
              <a:buFont typeface="Wingdings" panose="05000000000000000000" pitchFamily="2" charset="2"/>
              <a:buChar char="§"/>
            </a:pP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Robot de bucătărie profesional; </a:t>
            </a:r>
          </a:p>
          <a:p>
            <a:pPr marL="1714500" lvl="3" indent="-342900">
              <a:buFont typeface="Wingdings" panose="05000000000000000000" pitchFamily="2" charset="2"/>
              <a:buChar char="§"/>
            </a:pPr>
            <a:r>
              <a:rPr lang="ro-RO" sz="24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Friteuză</a:t>
            </a: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; </a:t>
            </a:r>
          </a:p>
          <a:p>
            <a:pPr marL="1714500" lvl="3" indent="-342900">
              <a:buFont typeface="Wingdings" panose="05000000000000000000" pitchFamily="2" charset="2"/>
              <a:buChar char="§"/>
            </a:pP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Mașină de spălat vase; </a:t>
            </a:r>
          </a:p>
          <a:p>
            <a:pPr marL="1714500" lvl="3" indent="-342900">
              <a:buFont typeface="Wingdings" panose="05000000000000000000" pitchFamily="2" charset="2"/>
              <a:buChar char="§"/>
            </a:pP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Presă de tăiat cartofi; </a:t>
            </a:r>
          </a:p>
          <a:p>
            <a:pPr marL="1714500" lvl="3" indent="-342900">
              <a:buFont typeface="Wingdings" panose="05000000000000000000" pitchFamily="2" charset="2"/>
              <a:buChar char="§"/>
            </a:pP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Chiuvetă profesională; </a:t>
            </a:r>
          </a:p>
          <a:p>
            <a:pPr marL="1714500" lvl="3" indent="-342900">
              <a:buFont typeface="Wingdings" panose="05000000000000000000" pitchFamily="2" charset="2"/>
              <a:buChar char="§"/>
            </a:pP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Tăvi și alte accesorii de bucătărie;</a:t>
            </a:r>
          </a:p>
          <a:p>
            <a:pPr marL="1714500" lvl="3" indent="-342900">
              <a:buFont typeface="Wingdings" panose="05000000000000000000" pitchFamily="2" charset="2"/>
              <a:buChar char="§"/>
            </a:pPr>
            <a:endParaRPr lang="ro-RO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Tx/>
              <a:buChar char="-"/>
            </a:pPr>
            <a:endParaRPr lang="ro-RO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5237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0562" y="238992"/>
            <a:ext cx="8596668" cy="665018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ACTIVITATEA DIN CANTINĂ</a:t>
            </a:r>
          </a:p>
        </p:txBody>
      </p:sp>
      <p:sp>
        <p:nvSpPr>
          <p:cNvPr id="18" name="Rectangle 17"/>
          <p:cNvSpPr/>
          <p:nvPr/>
        </p:nvSpPr>
        <p:spPr>
          <a:xfrm>
            <a:off x="701040" y="1163780"/>
            <a:ext cx="10972800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ro-RO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ACTIVITATE MANAGERIALĂ:</a:t>
            </a:r>
          </a:p>
          <a:p>
            <a:pPr>
              <a:buNone/>
            </a:pPr>
            <a:r>
              <a:rPr lang="ro-RO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OBIECTIVE</a:t>
            </a:r>
          </a:p>
          <a:p>
            <a:pPr>
              <a:buNone/>
            </a:pPr>
            <a:endParaRPr lang="ro-RO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Tx/>
              <a:buChar char="-"/>
            </a:pPr>
            <a:r>
              <a:rPr lang="ro-RO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Obiectiv 0 – refacerea instalației electrice pentru marii consumatori; </a:t>
            </a:r>
          </a:p>
          <a:p>
            <a:pPr marL="342900" indent="-342900">
              <a:buFontTx/>
              <a:buChar char="-"/>
            </a:pPr>
            <a:r>
              <a:rPr lang="ro-RO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Obiectiv 1 - refacerea în totalitate a băilor de la cantină; </a:t>
            </a:r>
          </a:p>
          <a:p>
            <a:pPr marL="342900" indent="-342900">
              <a:buFontTx/>
              <a:buChar char="-"/>
            </a:pPr>
            <a:r>
              <a:rPr lang="ro-RO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Obiectiv 2 – suport pentru tăvi; </a:t>
            </a:r>
          </a:p>
          <a:p>
            <a:pPr marL="342900" indent="-342900">
              <a:buFontTx/>
              <a:buChar char="-"/>
            </a:pPr>
            <a:r>
              <a:rPr lang="ro-RO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Obiectiv 3 – repararea hotei de la cantină; </a:t>
            </a:r>
          </a:p>
          <a:p>
            <a:pPr marL="342900" indent="-342900">
              <a:buFontTx/>
              <a:buChar char="-"/>
            </a:pPr>
            <a:r>
              <a:rPr lang="ro-RO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Obiectiv 4 – construirea unor suporturi pentru tăvi; </a:t>
            </a:r>
          </a:p>
          <a:p>
            <a:pPr marL="342900" indent="-342900">
              <a:buFontTx/>
              <a:buChar char="-"/>
            </a:pPr>
            <a:endParaRPr lang="ro-RO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8785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1655" y="624110"/>
            <a:ext cx="9822957" cy="1280890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IERI, ASTĂZI sau MÂINE? NU MAI </a:t>
            </a:r>
            <a:r>
              <a:rPr lang="ro-RO" dirty="0" err="1">
                <a:solidFill>
                  <a:srgbClr val="0070C0"/>
                </a:solidFill>
                <a:latin typeface="Arial Black" panose="020B0A04020102020204" pitchFamily="34" charset="0"/>
              </a:rPr>
              <a:t>șTIU</a:t>
            </a:r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... SALA SE MESE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9ED9CDA-DD26-4C2D-A284-6647C45A88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549295" y="2422950"/>
            <a:ext cx="3778250" cy="283368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5045CAD-6FB8-445D-8EB8-4C9BB3391E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369014" y="3573001"/>
            <a:ext cx="3712000" cy="2784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B0C2F78-E063-49E4-8E12-E2F10C374F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071894">
            <a:off x="7261120" y="1905000"/>
            <a:ext cx="4032000" cy="3024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CEE8008-8980-4911-B6AE-8C0C81F474A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113257" y="4365931"/>
            <a:ext cx="2784000" cy="208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A30BD90-5907-4A86-892D-39D5A754F1D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9792000" y="4953782"/>
            <a:ext cx="2400000" cy="18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2511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0562" y="238992"/>
            <a:ext cx="8596668" cy="665018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RENOVAREA CĂMINULUI</a:t>
            </a:r>
          </a:p>
        </p:txBody>
      </p:sp>
      <p:sp>
        <p:nvSpPr>
          <p:cNvPr id="18" name="Rectangle 17"/>
          <p:cNvSpPr/>
          <p:nvPr/>
        </p:nvSpPr>
        <p:spPr>
          <a:xfrm>
            <a:off x="701040" y="1163780"/>
            <a:ext cx="10972800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o-RO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ACTIVITATE MANAGERIALĂ: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ro-RO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SPONSORIZAREA BORGWARNER – </a:t>
            </a: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BIROURILE </a:t>
            </a:r>
            <a:r>
              <a:rPr lang="ro-RO" sz="24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șI</a:t>
            </a: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SCAUNELE</a:t>
            </a:r>
            <a:r>
              <a:rPr kumimoji="0" lang="ro-RO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;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ro-RO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Văruirea camerelor de la etajul I și al II-ea;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ro-RO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Deratizarea în repetate rânduri a camerelor de cămin – saltelele prea vechi, paturile vechi; </a:t>
            </a: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ro-RO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Realizarea în atelierele școlii a 20 de mese și 50 de scaune, folosind scheletele vechi de la scaune și mese / reconstruite de noi, ceea ce a generat o schimbare în ceea ce privește modul cum arată camerele de cămin – sprijinul colegilor noștri Năstase Corneliu, Irimia Ionuț, Gorea Marilena; </a:t>
            </a:r>
            <a:endParaRPr kumimoji="0" lang="ro-RO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ro-RO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26084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0562" y="238992"/>
            <a:ext cx="8596668" cy="665018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ACTIVITATEA DIN CĂMIN</a:t>
            </a:r>
          </a:p>
        </p:txBody>
      </p:sp>
      <p:sp>
        <p:nvSpPr>
          <p:cNvPr id="18" name="Rectangle 17"/>
          <p:cNvSpPr/>
          <p:nvPr/>
        </p:nvSpPr>
        <p:spPr>
          <a:xfrm>
            <a:off x="701040" y="1163780"/>
            <a:ext cx="10972800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o-RO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ACTIVITATE MANAGERIALĂ: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o-RO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OBIECTIVE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ro-RO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Obiectiv 0 – realizarea a 165 de paturi din metal în atelierele școlii;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ro-RO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Obiectiv 0 – achiziționarea a 165 de saltele noi pentru paturile create;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ro-RO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Obiectiv 2 – </a:t>
            </a:r>
            <a:r>
              <a:rPr lang="ro-RO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achiziționarea de perdele pentru cămin;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ro-RO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Completarea celui de al șaselea pat în camere, pentru a ajunge la 190 de elevi cazați în cămin;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ro-RO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Re</a:t>
            </a:r>
            <a:r>
              <a:rPr lang="ro-RO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novarea unei camere la parter pentru a primi musafiri;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ro-RO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Achiziționarea unei mașini de spălat profesionale; </a:t>
            </a:r>
            <a:endParaRPr kumimoji="0" lang="ro-RO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44044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3CDE-2F35-45CF-8155-4F796AEF6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1655" y="624110"/>
            <a:ext cx="9822957" cy="1280890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IERI, ASTĂZI sau MÂINE? SALA DE LECTURĂ FETE CĂMIN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DC6A1FB-6665-4B7A-8955-FA360865D6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8478" y="1905000"/>
            <a:ext cx="3777843" cy="2088000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2E46AAC-C5EA-49D5-A8C6-65218FACA3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388" y="1905000"/>
            <a:ext cx="3132000" cy="4176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A0A723C-D3BD-49BC-B166-D2FFC2001B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9725" y="2014422"/>
            <a:ext cx="3375000" cy="4500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ACC2345-7F07-4D32-922D-1C8FDD2FE3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447556" y="3993000"/>
            <a:ext cx="3504000" cy="262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1807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7747" y="243608"/>
            <a:ext cx="7977217" cy="1094997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ACTIVITATEA </a:t>
            </a:r>
            <a:r>
              <a:rPr lang="ro-RO" sz="40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șCOLII</a:t>
            </a:r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ro-RO" sz="40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șOFERI</a:t>
            </a:r>
            <a:endParaRPr lang="ro-RO" sz="4000" dirty="0">
              <a:solidFill>
                <a:srgbClr val="0070C0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B87A20F-E82D-4338-AC43-DC7CE4D6A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1120119" cy="3649133"/>
          </a:xfrm>
        </p:spPr>
        <p:txBody>
          <a:bodyPr>
            <a:norm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Arial Black" panose="020B0A04020102020204" pitchFamily="34" charset="0"/>
              </a:rPr>
              <a:t>5 serii de elevi  - </a:t>
            </a:r>
            <a:r>
              <a:rPr lang="ro-RO" sz="4000" b="1" dirty="0">
                <a:solidFill>
                  <a:srgbClr val="FF0000"/>
                </a:solidFill>
                <a:latin typeface="Arial Black" panose="020B0A04020102020204" pitchFamily="34" charset="0"/>
              </a:rPr>
              <a:t>98</a:t>
            </a:r>
            <a:r>
              <a:rPr lang="ro-RO" sz="4000" b="1" dirty="0">
                <a:solidFill>
                  <a:srgbClr val="0070C0"/>
                </a:solidFill>
                <a:latin typeface="Arial Black" panose="020B0A04020102020204" pitchFamily="34" charset="0"/>
              </a:rPr>
              <a:t> de elevi înscriși; </a:t>
            </a:r>
          </a:p>
          <a:p>
            <a:pPr algn="ctr"/>
            <a:endParaRPr lang="ro-RO" sz="4000" b="1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pPr algn="ctr"/>
            <a:r>
              <a:rPr lang="ro-RO" sz="4000" b="1" dirty="0">
                <a:solidFill>
                  <a:srgbClr val="0070C0"/>
                </a:solidFill>
                <a:latin typeface="Arial Black" panose="020B0A04020102020204" pitchFamily="34" charset="0"/>
              </a:rPr>
              <a:t>PERMISE – 53 de permise în anul școlar 2022 - 2023</a:t>
            </a:r>
            <a:endParaRPr lang="ro-RO" sz="4000" b="1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78182" y="1060147"/>
            <a:ext cx="7065818" cy="325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o-RO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96173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515" y="243608"/>
            <a:ext cx="11620072" cy="1657111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ACTIVITATEA </a:t>
            </a:r>
            <a:r>
              <a:rPr lang="ro-RO" sz="40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șCOLII</a:t>
            </a:r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ro-RO" sz="40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șOFERI</a:t>
            </a:r>
            <a:b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LUNA MAI – 14 permise</a:t>
            </a:r>
            <a:endParaRPr lang="ro-RO" sz="4000" dirty="0">
              <a:solidFill>
                <a:srgbClr val="0070C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78182" y="1060147"/>
            <a:ext cx="7065818" cy="325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o-RO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E52169D-54FF-4882-BAC9-C0C93AB5DE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1515" y="1478890"/>
            <a:ext cx="1350000" cy="1800000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30C8E98-37D4-4340-A7AD-6E0360E33E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3635" y="3136001"/>
            <a:ext cx="1350000" cy="1800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A81B3D3-F6BE-4A3C-BE34-13F85185CB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8374" y="1511621"/>
            <a:ext cx="1350000" cy="1800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B65FB3A-4F54-4C10-91DF-00239E140D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5755" y="3157282"/>
            <a:ext cx="1350000" cy="18000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9801F7A-066F-4FB2-988F-3706FB4B2A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6251" y="1511621"/>
            <a:ext cx="1350000" cy="18000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7CF8365-EB48-4582-A122-FECA4DF0CDD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58619" y="3234452"/>
            <a:ext cx="1350000" cy="18000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AD8619AA-82A7-4C78-8CD4-7CC3C3703B5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85491" y="1618360"/>
            <a:ext cx="1350000" cy="180000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B6517007-2431-4502-8BCC-E2EDC2098BA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77859" y="3278890"/>
            <a:ext cx="1350000" cy="180000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F956170E-21CF-4953-B3BA-375679FB654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07660" y="1618360"/>
            <a:ext cx="1350000" cy="180000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DFFD6B28-57F6-4AB5-A9CE-03A01E5589E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200028" y="3418360"/>
            <a:ext cx="1350000" cy="180000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C6D41456-0A33-47DE-AAB0-E4B07D1549F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318019" y="1706170"/>
            <a:ext cx="1350000" cy="180000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B6D69648-EC6E-49A6-BD3E-D79208D827C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159323" y="4977161"/>
            <a:ext cx="1350000" cy="180000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B4EAFBD5-AC61-477B-9576-B0E26B64865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284868" y="5078890"/>
            <a:ext cx="1350000" cy="1800000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5F69EB80-0FDE-4DAC-9D5C-48CC15AE532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298779" y="5034452"/>
            <a:ext cx="1350000" cy="18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1854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7747" y="243608"/>
            <a:ext cx="7977217" cy="1513273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ACTIVITATEA ȘCOLII DE ȘOFERI</a:t>
            </a:r>
            <a:endParaRPr lang="ro-RO" sz="4000" dirty="0">
              <a:solidFill>
                <a:srgbClr val="0070C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78182" y="1060147"/>
            <a:ext cx="7065818" cy="325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o-RO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BB1408-37D2-45EC-A9CA-3EC32651A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10316014" cy="3880773"/>
          </a:xfrm>
        </p:spPr>
        <p:txBody>
          <a:bodyPr>
            <a:normAutofit/>
          </a:bodyPr>
          <a:lstStyle/>
          <a:p>
            <a:r>
              <a:rPr lang="ro-RO" sz="3200" dirty="0">
                <a:solidFill>
                  <a:srgbClr val="0070C0"/>
                </a:solidFill>
              </a:rPr>
              <a:t>Fordul reparat – schimbarea motorului, prin urmare poate funcționa în continuare; </a:t>
            </a:r>
          </a:p>
          <a:p>
            <a:pPr marL="0" indent="0">
              <a:buNone/>
            </a:pPr>
            <a:endParaRPr lang="ro-RO" sz="3200" dirty="0">
              <a:solidFill>
                <a:srgbClr val="0070C0"/>
              </a:solidFill>
            </a:endParaRPr>
          </a:p>
          <a:p>
            <a:r>
              <a:rPr lang="ro-RO" sz="3200" dirty="0">
                <a:solidFill>
                  <a:srgbClr val="0070C0"/>
                </a:solidFill>
              </a:rPr>
              <a:t>Dacia Logan – mașina veche reparată, pentru a putea circula fără probleme câțiva ani de zile;  </a:t>
            </a:r>
          </a:p>
        </p:txBody>
      </p:sp>
    </p:spTree>
    <p:extLst>
      <p:ext uri="{BB962C8B-B14F-4D97-AF65-F5344CB8AC3E}">
        <p14:creationId xmlns:p14="http://schemas.microsoft.com/office/powerpoint/2010/main" val="2891909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066" y="187037"/>
            <a:ext cx="8987751" cy="592282"/>
          </a:xfrm>
        </p:spPr>
        <p:txBody>
          <a:bodyPr>
            <a:normAutofit/>
          </a:bodyPr>
          <a:lstStyle/>
          <a:p>
            <a:pPr algn="ctr"/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r>
              <a:rPr lang="ro-RO" sz="28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LUCRĂRI EXECUTATE</a:t>
            </a:r>
          </a:p>
        </p:txBody>
      </p:sp>
      <p:sp>
        <p:nvSpPr>
          <p:cNvPr id="8" name="Rectangle 7"/>
          <p:cNvSpPr/>
          <p:nvPr/>
        </p:nvSpPr>
        <p:spPr>
          <a:xfrm>
            <a:off x="235670" y="672049"/>
            <a:ext cx="11041930" cy="7841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1143000" algn="ctr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r>
              <a:rPr lang="ro-RO" sz="3200" i="1" dirty="0">
                <a:solidFill>
                  <a:srgbClr val="0070C0"/>
                </a:solidFill>
                <a:latin typeface="Arial Black" panose="020B0A04020102020204" pitchFamily="34" charset="0"/>
                <a:ea typeface="Times New Roman" panose="02020603050405020304" pitchFamily="18" charset="0"/>
              </a:rPr>
              <a:t>Lucrări de reparație – INVESTIȚII FINANȚATE DIN RESURSE PROPRII</a:t>
            </a:r>
          </a:p>
          <a:p>
            <a:pPr marL="457200" indent="-1143000" algn="ctr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3200" i="1" dirty="0">
              <a:solidFill>
                <a:srgbClr val="0070C0"/>
              </a:solidFill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r>
              <a:rPr lang="ro-RO" sz="2200" dirty="0">
                <a:solidFill>
                  <a:srgbClr val="0070C0"/>
                </a:solidFill>
                <a:latin typeface="Arial Black" panose="020B0A04020102020204" pitchFamily="34" charset="0"/>
                <a:ea typeface="MS Mincho"/>
                <a:cs typeface="Times New Roman" panose="02020603050405020304" pitchFamily="18" charset="0"/>
              </a:rPr>
              <a:t>Lucrări de refacere a hidroizolației – CĂMIN; 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r>
              <a:rPr lang="ro-RO" sz="2200" dirty="0">
                <a:solidFill>
                  <a:srgbClr val="0070C0"/>
                </a:solidFill>
                <a:latin typeface="Arial Black" panose="020B0A04020102020204" pitchFamily="34" charset="0"/>
                <a:ea typeface="MS Mincho"/>
                <a:cs typeface="Times New Roman" panose="02020603050405020304" pitchFamily="18" charset="0"/>
              </a:rPr>
              <a:t>PICTURILE realizate pe pereții școlii de către studenții la Arte, cu care am semnat un contract de parteneriat – negocierile au început la vremea când eram director adjunct, din 2019; 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r>
              <a:rPr lang="ro-RO" sz="2200" dirty="0">
                <a:solidFill>
                  <a:srgbClr val="0070C0"/>
                </a:solidFill>
                <a:latin typeface="Arial Black" panose="020B0A04020102020204" pitchFamily="34" charset="0"/>
                <a:ea typeface="MS Mincho"/>
                <a:cs typeface="Times New Roman" panose="02020603050405020304" pitchFamily="18" charset="0"/>
              </a:rPr>
              <a:t>Realizarea materialelor de promovare a școlii, din fonduri proprii, folosite la ofertă, la Salonul Ofertelor de la Universitate, la Caravana Meseriilor și pe 31 martie 2023 – oferta cu gogoși; </a:t>
            </a:r>
          </a:p>
          <a:p>
            <a:pPr lvl="0" algn="just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89167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43608"/>
            <a:ext cx="10603691" cy="1513273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PROIECTE – FINANȚARE PNRR</a:t>
            </a:r>
            <a:endParaRPr lang="ro-RO" sz="4000" dirty="0">
              <a:solidFill>
                <a:srgbClr val="0070C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78182" y="1060147"/>
            <a:ext cx="7065818" cy="325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o-RO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BB1408-37D2-45EC-A9CA-3EC32651A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10316014" cy="3880773"/>
          </a:xfrm>
        </p:spPr>
        <p:txBody>
          <a:bodyPr>
            <a:normAutofit/>
          </a:bodyPr>
          <a:lstStyle/>
          <a:p>
            <a:r>
              <a:rPr lang="ro-RO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CONSORȚIUL PE DUAL – </a:t>
            </a:r>
            <a:r>
              <a:rPr lang="ro-RO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AGRITECH – </a:t>
            </a:r>
            <a:r>
              <a:rPr lang="ro-RO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în</a:t>
            </a:r>
            <a:r>
              <a:rPr lang="ro-RO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parteneriat cu Universitatea de științele Vieții „Ion Ionescu de la Brad” și Universitatea Tehnică „Gheorghe Asachi”, Iași; </a:t>
            </a:r>
          </a:p>
          <a:p>
            <a:endParaRPr lang="ro-RO" sz="32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o-RO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Singurul liceu tehnic din Iași este Colegiul Tehnic „Mihail Sturdza”, Iași; </a:t>
            </a:r>
          </a:p>
          <a:p>
            <a:endParaRPr lang="ro-RO" sz="32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1422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43608"/>
            <a:ext cx="10603691" cy="1513273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PROIECTE – FINANȚARE PNRR</a:t>
            </a:r>
            <a:endParaRPr lang="ro-RO" sz="4000" dirty="0">
              <a:solidFill>
                <a:srgbClr val="0070C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78182" y="1060147"/>
            <a:ext cx="7065818" cy="325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o-RO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9CEB3F3-4B82-4188-93BC-69FD58528B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35886" y="1000244"/>
            <a:ext cx="3933415" cy="5559650"/>
          </a:xfrm>
        </p:spPr>
      </p:pic>
    </p:spTree>
    <p:extLst>
      <p:ext uri="{BB962C8B-B14F-4D97-AF65-F5344CB8AC3E}">
        <p14:creationId xmlns:p14="http://schemas.microsoft.com/office/powerpoint/2010/main" val="11363929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43608"/>
            <a:ext cx="10603691" cy="1513273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PROIECTE – FINANȚARE PNRR</a:t>
            </a:r>
            <a:endParaRPr lang="ro-RO" sz="4000" dirty="0">
              <a:solidFill>
                <a:srgbClr val="0070C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78182" y="1060147"/>
            <a:ext cx="7065818" cy="325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o-RO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35BC4F9-5135-47F4-8436-31F7D0AF8D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02286" y="1000244"/>
            <a:ext cx="3857677" cy="54000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8153D32-BE08-4112-9AE4-6D4748E63A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2787" y="1180244"/>
            <a:ext cx="3565085" cy="50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87032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43608"/>
            <a:ext cx="10603691" cy="1513273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PROIECTE – FINANȚARE PNRR</a:t>
            </a:r>
            <a:endParaRPr lang="ro-RO" sz="4000" dirty="0">
              <a:solidFill>
                <a:srgbClr val="0070C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78182" y="1060147"/>
            <a:ext cx="7065818" cy="325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o-RO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BB1408-37D2-45EC-A9CA-3EC32651A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10316014" cy="3880773"/>
          </a:xfrm>
        </p:spPr>
        <p:txBody>
          <a:bodyPr>
            <a:normAutofit/>
          </a:bodyPr>
          <a:lstStyle/>
          <a:p>
            <a:endParaRPr lang="ro-RO" sz="32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o-RO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SMART LAB</a:t>
            </a:r>
            <a:r>
              <a:rPr lang="ro-RO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2 laboratoare SMART vor fi dotate prin PNRR; </a:t>
            </a:r>
          </a:p>
          <a:p>
            <a:r>
              <a:rPr lang="ro-RO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Dotarea cu mobilier și cu aparatură digitală </a:t>
            </a:r>
            <a:r>
              <a:rPr lang="ro-RO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parteneri ai Primăriei Municipiului Iași; </a:t>
            </a:r>
          </a:p>
        </p:txBody>
      </p:sp>
    </p:spTree>
    <p:extLst>
      <p:ext uri="{BB962C8B-B14F-4D97-AF65-F5344CB8AC3E}">
        <p14:creationId xmlns:p14="http://schemas.microsoft.com/office/powerpoint/2010/main" val="241927800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589280" y="506897"/>
            <a:ext cx="11348719" cy="5914224"/>
          </a:xfrm>
        </p:spPr>
        <p:txBody>
          <a:bodyPr>
            <a:normAutofit fontScale="90000"/>
          </a:bodyPr>
          <a:lstStyle/>
          <a:p>
            <a:pPr algn="ctr"/>
            <a:r>
              <a:rPr lang="ro-RO" sz="4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PROIECTE ERASMUS </a:t>
            </a:r>
            <a:br>
              <a:rPr lang="ro-RO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br>
              <a:rPr lang="ro-RO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br>
              <a:rPr lang="ro-RO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o-RO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ro-RO" sz="2000" dirty="0">
                <a:solidFill>
                  <a:srgbClr val="0070C0"/>
                </a:solidFill>
                <a:latin typeface="Arial Black" panose="020B0A04020102020204" pitchFamily="34" charset="0"/>
                <a:cs typeface="Times New Roman" pitchFamily="18" charset="0"/>
              </a:rPr>
              <a:t>. </a:t>
            </a:r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Proiect ERASMUS + </a:t>
            </a:r>
            <a:r>
              <a:rPr lang="ro-RO" sz="24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„TOUR- MY CITY”</a:t>
            </a:r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- mobilități elevi/profesori - Prof. Boboc Anamaria</a:t>
            </a:r>
            <a:b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r>
              <a:rPr lang="en-US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PROIECTUL ERASMUS </a:t>
            </a:r>
            <a:r>
              <a:rPr lang="en-US" sz="24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ro-RO" sz="24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„</a:t>
            </a:r>
            <a:r>
              <a:rPr lang="en-US" sz="24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New approaches opposite old stereotypes”, </a:t>
            </a:r>
            <a:r>
              <a:rPr lang="en-US" sz="2400" b="1" i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Număr</a:t>
            </a:r>
            <a:r>
              <a:rPr lang="en-US" sz="24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 referință:</a:t>
            </a:r>
            <a:r>
              <a:rPr lang="en-US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2020-1-PL01-KA229-081684_2 </a:t>
            </a:r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mobilităţi profesori/elevi  - Prof. Ivănescu Mihaela</a:t>
            </a:r>
            <a:b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Proiectul ERASMUS+ </a:t>
            </a:r>
            <a:r>
              <a:rPr lang="en-US" sz="24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ro-RO" sz="24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„</a:t>
            </a:r>
            <a:r>
              <a:rPr lang="en-US" sz="24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 school to life - my knowledge helps me in my daily life”</a:t>
            </a:r>
            <a:r>
              <a:rPr lang="en-US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b="1" i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Număr</a:t>
            </a:r>
            <a:r>
              <a:rPr lang="en-US" sz="24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 referință:</a:t>
            </a:r>
            <a:r>
              <a:rPr lang="en-US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2020-1-EE01-KA229-077885_2”</a:t>
            </a:r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este în derulare - Prof. Ivănescu Mihaela</a:t>
            </a:r>
            <a:b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ro-RO" sz="2000" dirty="0">
                <a:solidFill>
                  <a:srgbClr val="0070C0"/>
                </a:solidFill>
                <a:latin typeface="Arial Black" panose="020B0A04020102020204" pitchFamily="34" charset="0"/>
                <a:cs typeface="Times New Roman" pitchFamily="18" charset="0"/>
              </a:rPr>
            </a:br>
            <a:br>
              <a:rPr lang="ro-RO" sz="2000" dirty="0">
                <a:solidFill>
                  <a:srgbClr val="0070C0"/>
                </a:solidFill>
                <a:latin typeface="Arial Black" panose="020B0A04020102020204" pitchFamily="34" charset="0"/>
                <a:cs typeface="Times New Roman" pitchFamily="18" charset="0"/>
              </a:rPr>
            </a:br>
            <a:endParaRPr lang="en-US" sz="2000" dirty="0">
              <a:solidFill>
                <a:srgbClr val="0070C0"/>
              </a:solidFill>
              <a:latin typeface="Arial Black" panose="020B0A04020102020204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43608"/>
            <a:ext cx="10603691" cy="816539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PROIECTE EDUCATIVE</a:t>
            </a:r>
            <a:endParaRPr lang="ro-RO" sz="4000" dirty="0">
              <a:solidFill>
                <a:srgbClr val="0070C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78182" y="1060147"/>
            <a:ext cx="7065818" cy="325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o-RO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302096-ACC4-490E-A28B-5B0B00891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060147"/>
            <a:ext cx="10901641" cy="4981215"/>
          </a:xfrm>
        </p:spPr>
        <p:txBody>
          <a:bodyPr>
            <a:normAutofit/>
          </a:bodyPr>
          <a:lstStyle/>
          <a:p>
            <a:r>
              <a:rPr lang="ro-RO" sz="3600" b="1" dirty="0">
                <a:solidFill>
                  <a:srgbClr val="0070C0"/>
                </a:solidFill>
              </a:rPr>
              <a:t>PROIECTE REGIONALE</a:t>
            </a:r>
          </a:p>
          <a:p>
            <a:endParaRPr lang="ro-RO" sz="3600" b="1" dirty="0">
              <a:solidFill>
                <a:srgbClr val="0070C0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ro-RO" sz="3600" b="1" dirty="0">
                <a:solidFill>
                  <a:srgbClr val="FF0000"/>
                </a:solidFill>
              </a:rPr>
              <a:t>Concursul de interpretare literară „Valentina </a:t>
            </a:r>
            <a:r>
              <a:rPr lang="ro-RO" sz="3600" b="1" dirty="0" err="1">
                <a:solidFill>
                  <a:srgbClr val="FF0000"/>
                </a:solidFill>
              </a:rPr>
              <a:t>Scrumeda</a:t>
            </a:r>
            <a:r>
              <a:rPr lang="ro-RO" sz="3600" b="1" dirty="0">
                <a:solidFill>
                  <a:srgbClr val="FF0000"/>
                </a:solidFill>
              </a:rPr>
              <a:t>”; </a:t>
            </a:r>
          </a:p>
          <a:p>
            <a:pPr>
              <a:buFont typeface="Wingdings" panose="05000000000000000000" pitchFamily="2" charset="2"/>
              <a:buChar char="§"/>
            </a:pPr>
            <a:endParaRPr lang="ro-RO" sz="3600" b="1" dirty="0">
              <a:solidFill>
                <a:srgbClr val="FF0000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ro-RO" sz="3600" b="1" dirty="0">
                <a:solidFill>
                  <a:srgbClr val="FF0000"/>
                </a:solidFill>
              </a:rPr>
              <a:t>Concursul de Educație Rutiere „Prioritatea mea este viața mea!”; </a:t>
            </a:r>
          </a:p>
        </p:txBody>
      </p:sp>
    </p:spTree>
    <p:extLst>
      <p:ext uri="{BB962C8B-B14F-4D97-AF65-F5344CB8AC3E}">
        <p14:creationId xmlns:p14="http://schemas.microsoft.com/office/powerpoint/2010/main" val="39912099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43608"/>
            <a:ext cx="10603691" cy="816539"/>
          </a:xfrm>
        </p:spPr>
        <p:txBody>
          <a:bodyPr>
            <a:no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PROIECTE EDUCATIVE</a:t>
            </a:r>
            <a:endParaRPr lang="ro-RO" sz="4000" dirty="0">
              <a:solidFill>
                <a:srgbClr val="0070C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78182" y="1060147"/>
            <a:ext cx="7065818" cy="325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o-RO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302096-ACC4-490E-A28B-5B0B00891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060147"/>
            <a:ext cx="10901641" cy="4981215"/>
          </a:xfrm>
        </p:spPr>
        <p:txBody>
          <a:bodyPr>
            <a:normAutofit/>
          </a:bodyPr>
          <a:lstStyle/>
          <a:p>
            <a:r>
              <a:rPr lang="ro-RO" sz="3600" b="1" dirty="0">
                <a:solidFill>
                  <a:srgbClr val="0070C0"/>
                </a:solidFill>
              </a:rPr>
              <a:t>PROIECTE JUDEȚENE</a:t>
            </a:r>
          </a:p>
          <a:p>
            <a:pPr marL="0" indent="0">
              <a:buNone/>
            </a:pPr>
            <a:endParaRPr lang="ro-RO" sz="3600" b="1" dirty="0">
              <a:solidFill>
                <a:srgbClr val="0070C0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ro-RO" sz="3600" b="1" dirty="0">
                <a:solidFill>
                  <a:srgbClr val="FF0000"/>
                </a:solidFill>
              </a:rPr>
              <a:t>SCOP - ȘCOALĂ. COMUNITATE. OPORTUNITATE. PARTICIPARE</a:t>
            </a:r>
          </a:p>
          <a:p>
            <a:pPr marL="0" indent="0">
              <a:buNone/>
            </a:pPr>
            <a:endParaRPr lang="ro-RO" sz="3600" b="1" dirty="0">
              <a:solidFill>
                <a:srgbClr val="FF0000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ro-RO" sz="3600" b="1" dirty="0">
                <a:solidFill>
                  <a:srgbClr val="FF0000"/>
                </a:solidFill>
              </a:rPr>
              <a:t>Concursul de alimentație sănătoasă - 	PREȚUIREȘTE VIAȚA PRIN ALIMENTAȚIE; </a:t>
            </a:r>
          </a:p>
          <a:p>
            <a:pPr>
              <a:buFont typeface="Wingdings" panose="05000000000000000000" pitchFamily="2" charset="2"/>
              <a:buChar char="§"/>
            </a:pPr>
            <a:endParaRPr lang="ro-RO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59821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5726" y="83128"/>
            <a:ext cx="9501600" cy="820882"/>
          </a:xfrm>
        </p:spPr>
        <p:txBody>
          <a:bodyPr>
            <a:normAutofit/>
          </a:bodyPr>
          <a:lstStyle/>
          <a:p>
            <a:pPr algn="ctr"/>
            <a:r>
              <a:rPr lang="ro-RO" sz="40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RAPORT FINANCIAR CONTABIL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085" y="904009"/>
            <a:ext cx="11557261" cy="5850082"/>
          </a:xfrm>
        </p:spPr>
        <p:txBody>
          <a:bodyPr>
            <a:normAutofit fontScale="47500" lnSpcReduction="20000"/>
          </a:bodyPr>
          <a:lstStyle/>
          <a:p>
            <a:r>
              <a:rPr lang="ro-RO" sz="2200" b="1" dirty="0" err="1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EXECUțIA</a:t>
            </a:r>
            <a:r>
              <a:rPr lang="ro-RO" sz="22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 BUGETARĂ </a:t>
            </a:r>
          </a:p>
          <a:p>
            <a:r>
              <a:rPr lang="ro-RO" sz="2000" b="1" i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BUGETUL DE STAT</a:t>
            </a:r>
          </a:p>
          <a:p>
            <a:r>
              <a:rPr lang="ro-RO" sz="2000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 </a:t>
            </a:r>
            <a:r>
              <a:rPr lang="ro-RO" sz="20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CHELTUIELI DE PERSONAL  - </a:t>
            </a:r>
            <a:r>
              <a:rPr lang="ro-RO" sz="32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5180257 LEI</a:t>
            </a:r>
          </a:p>
          <a:p>
            <a:r>
              <a:rPr lang="ro-RO" sz="2000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 BURSE- </a:t>
            </a:r>
            <a:r>
              <a:rPr lang="ro-RO" sz="36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527182 LEI</a:t>
            </a:r>
          </a:p>
          <a:p>
            <a:r>
              <a:rPr lang="ro-RO" sz="36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-FOND HANDICAP 71.443 LEI</a:t>
            </a:r>
          </a:p>
          <a:p>
            <a:r>
              <a:rPr lang="ro-RO" sz="36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-NAVETA 80.504 LEI</a:t>
            </a:r>
          </a:p>
          <a:p>
            <a:r>
              <a:rPr lang="ro-RO" sz="2000" b="1" i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BUGETUL LOCAL</a:t>
            </a:r>
          </a:p>
          <a:p>
            <a:r>
              <a:rPr lang="ro-RO" sz="2000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-CHELTUIELI MATERIALE – </a:t>
            </a:r>
            <a:r>
              <a:rPr lang="ro-RO" sz="3600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 677.389 </a:t>
            </a:r>
            <a:r>
              <a:rPr lang="ro-RO" sz="36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LEI</a:t>
            </a:r>
          </a:p>
          <a:p>
            <a:r>
              <a:rPr lang="ro-RO" sz="2000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-BURSE –</a:t>
            </a:r>
            <a:r>
              <a:rPr lang="ro-RO" sz="36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 28.709 LEI</a:t>
            </a:r>
          </a:p>
          <a:p>
            <a:r>
              <a:rPr lang="ro-RO" sz="36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-AJUTOARE SOCIALE ELEVI CES 3.715 LEI</a:t>
            </a:r>
          </a:p>
          <a:p>
            <a:r>
              <a:rPr lang="ro-RO" sz="36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-REPARATII CAPITALE TAMPLARIE ATELIER 54.000 LEI</a:t>
            </a:r>
          </a:p>
          <a:p>
            <a:r>
              <a:rPr lang="ro-RO" sz="36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-REPARATII CAPITALE HIDROIZOLATIE ATELIER 98.548 LEI</a:t>
            </a:r>
          </a:p>
          <a:p>
            <a:r>
              <a:rPr lang="ro-RO" sz="36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-REPARATII CAPITALE INSTALATIE ELECTRICA PARTER SCOALA 100.000 LEI</a:t>
            </a:r>
          </a:p>
          <a:p>
            <a:r>
              <a:rPr lang="ro-RO" sz="36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-DOTARI SISTEM SUPRAVEGHERE VIDEO 15.000 LEI</a:t>
            </a:r>
          </a:p>
          <a:p>
            <a:r>
              <a:rPr lang="ro-RO" sz="36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-DOTARI AUTOTURISME SCOALA DE SOFERI 143.000 LEI</a:t>
            </a:r>
          </a:p>
          <a:p>
            <a:r>
              <a:rPr lang="ro-RO" sz="2000" b="1" i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VENITURI PROPRII</a:t>
            </a:r>
          </a:p>
          <a:p>
            <a:r>
              <a:rPr lang="ro-RO" sz="2000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 -</a:t>
            </a:r>
            <a:r>
              <a:rPr lang="ro-RO" sz="2000" dirty="0" err="1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CONTRIBUțII</a:t>
            </a:r>
            <a:r>
              <a:rPr lang="ro-RO" sz="2000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 CĂMIN – CANTINĂ- </a:t>
            </a:r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460514 LEI</a:t>
            </a:r>
          </a:p>
          <a:p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-INCASARI SCOALA DE SOFERI  65.510 LEI</a:t>
            </a:r>
          </a:p>
          <a:p>
            <a:r>
              <a:rPr lang="ro-RO" sz="2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În anul </a:t>
            </a:r>
            <a:r>
              <a:rPr lang="ro-RO" sz="2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2021</a:t>
            </a:r>
            <a:r>
              <a:rPr lang="ro-RO" sz="2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 fost </a:t>
            </a:r>
            <a:r>
              <a:rPr lang="ro-RO" sz="2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140</a:t>
            </a:r>
            <a:r>
              <a:rPr lang="ro-RO" sz="2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 elevi care au fost cazați în cămin și au servit masa la cantină</a:t>
            </a:r>
          </a:p>
        </p:txBody>
      </p:sp>
    </p:spTree>
    <p:extLst>
      <p:ext uri="{BB962C8B-B14F-4D97-AF65-F5344CB8AC3E}">
        <p14:creationId xmlns:p14="http://schemas.microsoft.com/office/powerpoint/2010/main" val="234209389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066" y="187037"/>
            <a:ext cx="8987751" cy="953394"/>
          </a:xfrm>
        </p:spPr>
        <p:txBody>
          <a:bodyPr>
            <a:normAutofit/>
          </a:bodyPr>
          <a:lstStyle/>
          <a:p>
            <a:pPr algn="ctr"/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r>
              <a:rPr lang="ro-RO" sz="28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OFERTA 2023 – 2024 – CARAVANA MESERIILOR </a:t>
            </a:r>
          </a:p>
        </p:txBody>
      </p:sp>
      <p:sp>
        <p:nvSpPr>
          <p:cNvPr id="8" name="Rectangle 7"/>
          <p:cNvSpPr/>
          <p:nvPr/>
        </p:nvSpPr>
        <p:spPr>
          <a:xfrm>
            <a:off x="235670" y="672049"/>
            <a:ext cx="11041930" cy="28096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1143000" algn="ctr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3200" i="1" dirty="0">
              <a:solidFill>
                <a:srgbClr val="0070C0"/>
              </a:solidFill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48C597-7FF0-442B-9B83-7169B8B2A4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4332" y="1752889"/>
            <a:ext cx="4608000" cy="3456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E3973B-1814-46F1-B7D5-2B7D5BC154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670" y="672049"/>
            <a:ext cx="3744000" cy="280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741CA47-289B-47E2-841F-BCAEB2AF40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7156330" y="3186081"/>
            <a:ext cx="4800000" cy="3600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0E3957-662B-4C31-BE3E-269F7B6228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670" y="3660889"/>
            <a:ext cx="4128000" cy="3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41297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066" y="187037"/>
            <a:ext cx="8987751" cy="953394"/>
          </a:xfrm>
        </p:spPr>
        <p:txBody>
          <a:bodyPr>
            <a:normAutofit/>
          </a:bodyPr>
          <a:lstStyle/>
          <a:p>
            <a:pPr algn="ctr"/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r>
              <a:rPr lang="ro-RO" sz="28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OFERTA 2023 – 2024 – OFERTA CU GOGOȘI </a:t>
            </a:r>
          </a:p>
        </p:txBody>
      </p:sp>
      <p:sp>
        <p:nvSpPr>
          <p:cNvPr id="8" name="Rectangle 7"/>
          <p:cNvSpPr/>
          <p:nvPr/>
        </p:nvSpPr>
        <p:spPr>
          <a:xfrm>
            <a:off x="235670" y="672049"/>
            <a:ext cx="11041930" cy="28096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1143000" algn="ctr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3200" i="1" dirty="0">
              <a:solidFill>
                <a:srgbClr val="0070C0"/>
              </a:solidFill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943D88-CFD2-46C9-B0D7-F92FD213A1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490164" y="1879289"/>
            <a:ext cx="4944000" cy="370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5F2BAA7-DA05-4F13-BCAA-99598768DA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4051" y="3322963"/>
            <a:ext cx="5966090" cy="334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D33D487-259F-4EA5-AD9C-9B2B647AC1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6535" y="960041"/>
            <a:ext cx="4747211" cy="26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69054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066" y="187037"/>
            <a:ext cx="8987751" cy="953394"/>
          </a:xfrm>
        </p:spPr>
        <p:txBody>
          <a:bodyPr>
            <a:normAutofit/>
          </a:bodyPr>
          <a:lstStyle/>
          <a:p>
            <a:pPr algn="ctr"/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r>
              <a:rPr lang="ro-RO" sz="28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OFERTA 2023 – 2024 – OFERTA CU GOGOȘI </a:t>
            </a:r>
          </a:p>
        </p:txBody>
      </p:sp>
      <p:sp>
        <p:nvSpPr>
          <p:cNvPr id="8" name="Rectangle 7"/>
          <p:cNvSpPr/>
          <p:nvPr/>
        </p:nvSpPr>
        <p:spPr>
          <a:xfrm>
            <a:off x="235670" y="672049"/>
            <a:ext cx="11041930" cy="28096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1143000" algn="ctr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3200" i="1" dirty="0">
              <a:solidFill>
                <a:srgbClr val="0070C0"/>
              </a:solidFill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93CDB7-7573-4F4C-B85A-3377C22378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5325" y="3063208"/>
            <a:ext cx="5966093" cy="334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6B2EAF7-55A5-4890-9669-3107A2DDD1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009" y="1240597"/>
            <a:ext cx="5709491" cy="3204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FBD87A6-913D-4EE5-8A50-05777374D2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2210" y="721293"/>
            <a:ext cx="3936781" cy="262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1D5D6D0-90C5-4D6C-A658-6F5C27B54E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6228" y="4737208"/>
            <a:ext cx="3335878" cy="18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7105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066" y="187037"/>
            <a:ext cx="8987751" cy="953394"/>
          </a:xfrm>
        </p:spPr>
        <p:txBody>
          <a:bodyPr>
            <a:normAutofit/>
          </a:bodyPr>
          <a:lstStyle/>
          <a:p>
            <a:pPr algn="ctr"/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r>
              <a:rPr lang="ro-RO" sz="28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OFERTA 2023 – 2024 – OFERTA CU GOGOȘI </a:t>
            </a:r>
          </a:p>
        </p:txBody>
      </p:sp>
      <p:sp>
        <p:nvSpPr>
          <p:cNvPr id="8" name="Rectangle 7"/>
          <p:cNvSpPr/>
          <p:nvPr/>
        </p:nvSpPr>
        <p:spPr>
          <a:xfrm>
            <a:off x="235670" y="672049"/>
            <a:ext cx="11041930" cy="28096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1143000" algn="ctr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3200" i="1" dirty="0">
              <a:solidFill>
                <a:srgbClr val="0070C0"/>
              </a:solidFill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7A1DD9-AF68-44C1-9B4A-AE5E4410D3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7205" y="1397951"/>
            <a:ext cx="7172479" cy="478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8196262-4F80-4CF9-AD59-59E773A445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921" y="841686"/>
            <a:ext cx="4529994" cy="3024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3D93D30-D937-4860-B6C1-3A8BC9A96C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9274" y="3481729"/>
            <a:ext cx="2403000" cy="32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51692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066" y="187037"/>
            <a:ext cx="8987751" cy="953394"/>
          </a:xfrm>
        </p:spPr>
        <p:txBody>
          <a:bodyPr>
            <a:normAutofit/>
          </a:bodyPr>
          <a:lstStyle/>
          <a:p>
            <a:pPr algn="ctr"/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r>
              <a:rPr lang="ro-RO" sz="2800" b="1" dirty="0">
                <a:solidFill>
                  <a:srgbClr val="0070C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OFERTA 2023 – 2024 – SALONUL OFERTELOR</a:t>
            </a:r>
          </a:p>
        </p:txBody>
      </p:sp>
      <p:sp>
        <p:nvSpPr>
          <p:cNvPr id="8" name="Rectangle 7"/>
          <p:cNvSpPr/>
          <p:nvPr/>
        </p:nvSpPr>
        <p:spPr>
          <a:xfrm>
            <a:off x="235670" y="672049"/>
            <a:ext cx="11041930" cy="28096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1143000" algn="ctr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3200" i="1" dirty="0">
              <a:solidFill>
                <a:srgbClr val="0070C0"/>
              </a:solidFill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B6E542-CFCE-44FC-9EC0-8DCE61E1C2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8092" y="1148953"/>
            <a:ext cx="4104000" cy="2736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F47D8C9-8B0B-4598-92C7-278C4C61A6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-310694" y="1879729"/>
            <a:ext cx="4806000" cy="3204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5CDA6DF-E955-404D-8F11-A1CC4EAD10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4941" y="3862963"/>
            <a:ext cx="4212000" cy="2808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0602D64-6C79-427A-AE32-1F5F28418C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5345" y="756346"/>
            <a:ext cx="4404578" cy="2916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77E06D5-94A4-4749-819B-03D195F744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49303" y="3966741"/>
            <a:ext cx="3564000" cy="237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26636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066" y="187037"/>
            <a:ext cx="8987751" cy="953394"/>
          </a:xfrm>
        </p:spPr>
        <p:txBody>
          <a:bodyPr>
            <a:noAutofit/>
          </a:bodyPr>
          <a:lstStyle/>
          <a:p>
            <a:pPr algn="ctr"/>
            <a:r>
              <a:rPr lang="ro-RO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ALEEA ABSOLVENȚILOR – POALELE BUCIUMULUI</a:t>
            </a:r>
            <a:endParaRPr lang="ro-RO" sz="3200" b="1" dirty="0">
              <a:solidFill>
                <a:srgbClr val="0070C0"/>
              </a:solidFill>
              <a:latin typeface="Arial Black" panose="020B0A040201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35670" y="672049"/>
            <a:ext cx="11041930" cy="28096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1143000" algn="ctr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3200" i="1" dirty="0">
              <a:solidFill>
                <a:srgbClr val="0070C0"/>
              </a:solidFill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06DD9E-9872-4BE8-AA1C-CF6686301F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709" y="2542434"/>
            <a:ext cx="6880000" cy="3096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81DF7E3-A830-4E3B-816E-45BF49701B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035" y="1533076"/>
            <a:ext cx="1846800" cy="4104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26E34E6-AA0E-4791-9AA5-C211C1773F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90457" y="771495"/>
            <a:ext cx="2349000" cy="3132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48C310E-D59E-4EAC-A8C4-6F48C06DE6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90457" y="3688422"/>
            <a:ext cx="1393200" cy="3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68357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066" y="187037"/>
            <a:ext cx="8987751" cy="953394"/>
          </a:xfrm>
        </p:spPr>
        <p:txBody>
          <a:bodyPr>
            <a:normAutofit/>
          </a:bodyPr>
          <a:lstStyle/>
          <a:p>
            <a:pPr algn="ctr"/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CURSUL FESTIV – PROMOȚIA 2023 – AULA MIHAI EMINESCU a Universității „Al. I. Cuza”, din Iași         </a:t>
            </a:r>
            <a:endParaRPr lang="ro-RO" sz="2800" b="1" dirty="0">
              <a:solidFill>
                <a:srgbClr val="0070C0"/>
              </a:solidFill>
              <a:latin typeface="Arial Black" panose="020B0A040201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35670" y="672049"/>
            <a:ext cx="11041930" cy="28096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1143000" algn="ctr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3200" i="1" dirty="0">
              <a:solidFill>
                <a:srgbClr val="0070C0"/>
              </a:solidFill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DAD3E61-1811-45BC-909E-E5CA696B5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000" y="945222"/>
            <a:ext cx="5400000" cy="3600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2BD4E3E-D9DE-4A2F-8171-444BF59EC0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5791" y="3862963"/>
            <a:ext cx="4212000" cy="2808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60D6EB2-635F-459A-BB06-D3C8F97402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9750" y="945222"/>
            <a:ext cx="5562000" cy="3708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FD6F094-F19D-45D2-9235-BB51476E4F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65770" y="4659816"/>
            <a:ext cx="3078000" cy="20520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A31BF1A-C776-4CB0-ACC4-E88FB15F65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5670" y="88636"/>
            <a:ext cx="2160000" cy="14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47322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066" y="187037"/>
            <a:ext cx="8987751" cy="953394"/>
          </a:xfrm>
        </p:spPr>
        <p:txBody>
          <a:bodyPr>
            <a:normAutofit/>
          </a:bodyPr>
          <a:lstStyle/>
          <a:p>
            <a:pPr algn="ctr"/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CURSUL FESTIV – PROMOȚIA 2023 – AULA MIHAI EMINESCU a Universității „Al. I. Cuza”, din Iași         </a:t>
            </a:r>
            <a:endParaRPr lang="ro-RO" sz="2800" b="1" dirty="0">
              <a:solidFill>
                <a:srgbClr val="0070C0"/>
              </a:solidFill>
              <a:latin typeface="Arial Black" panose="020B0A040201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35670" y="672049"/>
            <a:ext cx="11041930" cy="28096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1143000" algn="ctr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3200" i="1" dirty="0">
              <a:solidFill>
                <a:srgbClr val="0070C0"/>
              </a:solidFill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D4B6DE-B083-4D1D-BE19-AB66378DD9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1955" y="942889"/>
            <a:ext cx="3402000" cy="226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FBDFE09-8CE4-46C2-8249-232BBB375E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3955" y="2648204"/>
            <a:ext cx="5778000" cy="3852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B02F1EF-32E3-427D-9DDD-0ED13548EA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183037"/>
            <a:ext cx="3942000" cy="262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D1F315-ED23-4B8B-8C59-4DA7A083F2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190" y="1086889"/>
            <a:ext cx="3186000" cy="2124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1B27E59-88C2-4856-BC9F-46BE1AC496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77955" y="4000966"/>
            <a:ext cx="2970000" cy="19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73072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066" y="187037"/>
            <a:ext cx="8987751" cy="953394"/>
          </a:xfrm>
        </p:spPr>
        <p:txBody>
          <a:bodyPr>
            <a:normAutofit/>
          </a:bodyPr>
          <a:lstStyle/>
          <a:p>
            <a:pPr algn="ctr"/>
            <a:r>
              <a:rPr lang="ro-RO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 COLINDIȚA LA PRIMĂRIE...</a:t>
            </a:r>
            <a:endParaRPr lang="ro-RO" sz="2800" b="1" dirty="0">
              <a:solidFill>
                <a:srgbClr val="0070C0"/>
              </a:solidFill>
              <a:latin typeface="Arial Black" panose="020B0A040201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35670" y="672049"/>
            <a:ext cx="11041930" cy="28096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1143000" algn="ctr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3200" i="1" dirty="0">
              <a:solidFill>
                <a:srgbClr val="0070C0"/>
              </a:solidFill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0"/>
              </a:spcAft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0070C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Trebuchet MS" panose="020B0603020202020204" pitchFamily="34" charset="0"/>
              <a:buChar char="•"/>
              <a:tabLst>
                <a:tab pos="441325" algn="l"/>
              </a:tabLst>
            </a:pPr>
            <a:endParaRPr lang="ro-RO" sz="2200" dirty="0">
              <a:solidFill>
                <a:srgbClr val="FFFF00"/>
              </a:solidFill>
              <a:latin typeface="Arial Black" panose="020B0A04020102020204" pitchFamily="34" charset="0"/>
              <a:ea typeface="MS Mincho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E70CD5-850F-4849-BDC3-76B59B6D23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23777" y="1620674"/>
            <a:ext cx="5568000" cy="4176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C2B7904-7952-45E7-AE1E-F3D44DA4B2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8754" y="1625443"/>
            <a:ext cx="6966000" cy="46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71570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3"/>
            <a:ext cx="10131425" cy="940146"/>
          </a:xfrm>
        </p:spPr>
        <p:txBody>
          <a:bodyPr>
            <a:normAutofit fontScale="90000"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CONTRACTE SEMNATE – AGENȚI ECONOMICI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216058"/>
            <a:ext cx="10815319" cy="5109327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BORGWARNER ROMÂNIA </a:t>
            </a:r>
          </a:p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AEROSTAR </a:t>
            </a:r>
          </a:p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MITTAL ARCELOR TUBULAR PRODUCTS</a:t>
            </a:r>
          </a:p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S. C. GRENZEBACH </a:t>
            </a:r>
          </a:p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BMT AEROSPACE</a:t>
            </a:r>
          </a:p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I. G. WATTEEUW</a:t>
            </a:r>
          </a:p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S.C. CHAMBON SRL</a:t>
            </a:r>
          </a:p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AVINCI</a:t>
            </a:r>
          </a:p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ANTIBIOTICE</a:t>
            </a:r>
          </a:p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CASA AUTO</a:t>
            </a:r>
          </a:p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S. C. BRAS</a:t>
            </a:r>
          </a:p>
        </p:txBody>
      </p:sp>
    </p:spTree>
    <p:extLst>
      <p:ext uri="{BB962C8B-B14F-4D97-AF65-F5344CB8AC3E}">
        <p14:creationId xmlns:p14="http://schemas.microsoft.com/office/powerpoint/2010/main" val="189517536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2"/>
            <a:ext cx="10131425" cy="1844713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CONTRACTE „visate încă”– </a:t>
            </a:r>
            <a:r>
              <a:rPr lang="ro-RO" dirty="0" err="1">
                <a:solidFill>
                  <a:srgbClr val="0070C0"/>
                </a:solidFill>
                <a:latin typeface="Arial Black" panose="020B0A04020102020204" pitchFamily="34" charset="0"/>
              </a:rPr>
              <a:t>AGENțI</a:t>
            </a:r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 ECONOMICI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311685"/>
            <a:ext cx="10131425" cy="4013700"/>
          </a:xfrm>
        </p:spPr>
        <p:txBody>
          <a:bodyPr>
            <a:normAutofit/>
          </a:bodyPr>
          <a:lstStyle/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OMCO ROMÂNIA;</a:t>
            </a:r>
          </a:p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ELECTRA;</a:t>
            </a:r>
          </a:p>
          <a:p>
            <a:pPr algn="just"/>
            <a:r>
              <a:rPr lang="ro-RO" sz="2800" dirty="0">
                <a:solidFill>
                  <a:srgbClr val="0070C0"/>
                </a:solidFill>
                <a:latin typeface="Arial Black" panose="020B0A04020102020204" pitchFamily="34" charset="0"/>
              </a:rPr>
              <a:t>DUAL – GRENZEBACH;</a:t>
            </a:r>
            <a:r>
              <a:rPr lang="ro-RO" sz="2800" dirty="0">
                <a:solidFill>
                  <a:srgbClr val="FFFF00"/>
                </a:solidFill>
                <a:latin typeface="Arial Black" panose="020B0A0402010202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ro-RO" sz="2800" dirty="0">
                <a:solidFill>
                  <a:srgbClr val="FFFF00"/>
                </a:solidFill>
                <a:latin typeface="Arial Black" panose="020B0A04020102020204" pitchFamily="34" charset="0"/>
              </a:rPr>
              <a:t> </a:t>
            </a: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06201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2"/>
            <a:ext cx="10131425" cy="865465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EUROSKILLS – GDANSK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006867"/>
            <a:ext cx="11047287" cy="531851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ro-RO" sz="2800" dirty="0">
                <a:solidFill>
                  <a:srgbClr val="FFFF00"/>
                </a:solidFill>
                <a:latin typeface="Arial Black" panose="020B0A04020102020204" pitchFamily="34" charset="0"/>
              </a:rPr>
              <a:t> </a:t>
            </a: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E62E5B4-6BA1-45E9-83C1-6F451126E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2049357" y="776598"/>
            <a:ext cx="7920000" cy="59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81746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2"/>
            <a:ext cx="10131425" cy="865465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EUROSKILLS – GDANSK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006867"/>
            <a:ext cx="11047287" cy="531851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ro-RO" sz="2800" dirty="0">
                <a:solidFill>
                  <a:srgbClr val="FFFF00"/>
                </a:solidFill>
                <a:latin typeface="Arial Black" panose="020B0A04020102020204" pitchFamily="34" charset="0"/>
              </a:rPr>
              <a:t> </a:t>
            </a: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E07DA5-8C09-4F5B-B301-0861ED3D01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85800"/>
            <a:ext cx="121920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55280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2"/>
            <a:ext cx="10131425" cy="865465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EUROSKILLS – GDANSK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006867"/>
            <a:ext cx="11047287" cy="531851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ro-RO" sz="2800" dirty="0">
                <a:solidFill>
                  <a:srgbClr val="FFFF00"/>
                </a:solidFill>
                <a:latin typeface="Arial Black" panose="020B0A04020102020204" pitchFamily="34" charset="0"/>
              </a:rPr>
              <a:t> </a:t>
            </a: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43CCBA-CFDB-445D-82A8-6D7BB5F702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1" y="800757"/>
            <a:ext cx="5214615" cy="3924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91187A-C401-4BB7-AEC8-3A400A0BBF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7270" y="2283495"/>
            <a:ext cx="5927714" cy="4464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8C010B5-9379-4FAA-B0E0-D75A47F18C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6250" y="4476965"/>
            <a:ext cx="3072000" cy="2304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05BE6BA-FDF4-4D43-B301-A87A63DE44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90504" y="183670"/>
            <a:ext cx="1707656" cy="226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74728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2"/>
            <a:ext cx="10131425" cy="865465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EUROSKILLS – GDANSK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006867"/>
            <a:ext cx="11047287" cy="531851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ro-RO" sz="2800" dirty="0">
                <a:solidFill>
                  <a:srgbClr val="FFFF00"/>
                </a:solidFill>
                <a:latin typeface="Arial Black" panose="020B0A04020102020204" pitchFamily="34" charset="0"/>
              </a:rPr>
              <a:t> </a:t>
            </a: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1A42FA-E7BF-4C7F-8272-EA282AC076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279506" y="770966"/>
            <a:ext cx="4224000" cy="316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DEEF6BD-76C8-4864-AF38-E6C0A60C8C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3495088" y="3589385"/>
            <a:ext cx="3648000" cy="2736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711D0C6-6E94-498B-96B4-6717324814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620253" y="4248000"/>
            <a:ext cx="2880000" cy="2160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BEB845A-01B0-4D8F-B99A-F009299C0D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9233226" y="537402"/>
            <a:ext cx="3168000" cy="2376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6836062-F947-4372-81B2-D7149D1B8D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5226" y="3260598"/>
            <a:ext cx="4590000" cy="3456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D78D3FE-986B-4C39-ABB2-32A3B31CAA9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62086" y="675733"/>
            <a:ext cx="3888000" cy="29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34202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2"/>
            <a:ext cx="10131425" cy="865465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EUROSKILLS – GDANSK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006867"/>
            <a:ext cx="11047287" cy="531851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ro-RO" sz="2800" dirty="0">
                <a:solidFill>
                  <a:srgbClr val="FFFF00"/>
                </a:solidFill>
                <a:latin typeface="Arial Black" panose="020B0A04020102020204" pitchFamily="34" charset="0"/>
              </a:rPr>
              <a:t> </a:t>
            </a: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FB2823-8921-4688-94F8-C43E0F0FD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4807392" y="1704126"/>
            <a:ext cx="5232000" cy="3924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9B7A249-3F8C-4A96-9317-4708D6DFB1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9161226" y="551793"/>
            <a:ext cx="3312000" cy="2484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EB812BD-6D30-42D9-9CAB-4D8D2F671E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1449558" y="1234613"/>
            <a:ext cx="4368000" cy="3276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F93E1BE-EAAE-4464-992E-D4A94B419A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74912" y="4050126"/>
            <a:ext cx="3072000" cy="2304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27BAA4B-185E-46F3-8282-15C92695A0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9591088" y="4284126"/>
            <a:ext cx="2448000" cy="183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50149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9D38-BC92-4812-AF43-12E8DF048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41402"/>
            <a:ext cx="10131425" cy="865465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EUROSKILLS – GDANSK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58CBC-7319-4BF5-9CBF-0E268C8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006867"/>
            <a:ext cx="11047287" cy="531851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ro-RO" sz="2800" dirty="0">
                <a:solidFill>
                  <a:srgbClr val="FFFF00"/>
                </a:solidFill>
                <a:latin typeface="Arial Black" panose="020B0A04020102020204" pitchFamily="34" charset="0"/>
              </a:rPr>
              <a:t> </a:t>
            </a:r>
          </a:p>
          <a:p>
            <a:pPr algn="just"/>
            <a:endParaRPr lang="ro-RO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7769E4-4664-47AA-8ADD-63E9F3FA6B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3773059" y="3171208"/>
            <a:ext cx="3696000" cy="2772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27418AF-BBA0-4FE8-A1C3-25F99191A4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560492" y="693000"/>
            <a:ext cx="3648000" cy="2736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8F22623-11C2-4C3E-9117-CCC1AF42A9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170492" y="3986598"/>
            <a:ext cx="3120000" cy="2340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C690366-52C0-460B-91EB-DBCA1468CA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9329226" y="567208"/>
            <a:ext cx="2976000" cy="2232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37A1C16-EDEF-4D92-A4A8-F58C62702D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6794208" y="1208481"/>
            <a:ext cx="2928000" cy="21960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7536C05-BBF7-4984-9F44-2326408CC6A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7118375" y="3944598"/>
            <a:ext cx="3168000" cy="23760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8AC5979-5AB8-499E-ABB4-89A4DF5BD6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>
            <a:off x="3917191" y="747000"/>
            <a:ext cx="3456000" cy="25920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51A3B82-A894-426C-A031-92085B92B91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9645333" y="4177998"/>
            <a:ext cx="2736000" cy="205200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57C8497-9591-4C7C-A1F6-8770F039EC7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5400000">
            <a:off x="2789058" y="4994598"/>
            <a:ext cx="1968000" cy="147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49244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B1E9D-0888-4BCF-BE0C-F7EC222D4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01601"/>
            <a:ext cx="10131425" cy="985520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ÎMPREUNĂ VOM </a:t>
            </a:r>
            <a:r>
              <a:rPr lang="ro-RO" dirty="0" err="1">
                <a:solidFill>
                  <a:srgbClr val="0070C0"/>
                </a:solidFill>
                <a:latin typeface="Arial Black" panose="020B0A04020102020204" pitchFamily="34" charset="0"/>
              </a:rPr>
              <a:t>REUșI</a:t>
            </a:r>
            <a:r>
              <a:rPr lang="ro-RO" dirty="0">
                <a:solidFill>
                  <a:srgbClr val="0070C0"/>
                </a:solidFill>
                <a:latin typeface="Arial Black" panose="020B0A04020102020204" pitchFamily="34" charset="0"/>
              </a:rPr>
              <a:t>!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00B847A-C32F-4A89-B859-820C35768C4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212" y="1166178"/>
            <a:ext cx="7862778" cy="54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566789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1439</TotalTime>
  <Words>2550</Words>
  <Application>Microsoft Office PowerPoint</Application>
  <PresentationFormat>Widescreen</PresentationFormat>
  <Paragraphs>314</Paragraphs>
  <Slides>59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59</vt:i4>
      </vt:variant>
    </vt:vector>
  </HeadingPairs>
  <TitlesOfParts>
    <vt:vector size="71" baseType="lpstr">
      <vt:lpstr>Algerian</vt:lpstr>
      <vt:lpstr>Arial</vt:lpstr>
      <vt:lpstr>Arial Black</vt:lpstr>
      <vt:lpstr>Arial Unicode MS</vt:lpstr>
      <vt:lpstr>Calibri</vt:lpstr>
      <vt:lpstr>Century Gothic</vt:lpstr>
      <vt:lpstr>Times New Roman</vt:lpstr>
      <vt:lpstr>Trebuchet MS</vt:lpstr>
      <vt:lpstr>Wingdings</vt:lpstr>
      <vt:lpstr>Wingdings 3</vt:lpstr>
      <vt:lpstr>Facet</vt:lpstr>
      <vt:lpstr>Wisp</vt:lpstr>
      <vt:lpstr>COLEGIUL TEHNIC „MIHAIL STURDZA”, IAȘI</vt:lpstr>
      <vt:lpstr>Ordinea de zi </vt:lpstr>
      <vt:lpstr>Ordinea de zi </vt:lpstr>
      <vt:lpstr>Ordinea de zi </vt:lpstr>
      <vt:lpstr>Ordinea de zi </vt:lpstr>
      <vt:lpstr>Ordinea de zi </vt:lpstr>
      <vt:lpstr>ANALIZA SWOT – PUNCTE TARI</vt:lpstr>
      <vt:lpstr>ANALIZA SWOT – PUNCTE TARI</vt:lpstr>
      <vt:lpstr>ANALIZA SWOT – PUNCTE TARI</vt:lpstr>
      <vt:lpstr>ANALIZA SWOT – PUNCTE TARI</vt:lpstr>
      <vt:lpstr>ANALIZA SWOT – PUNCTE SLABE</vt:lpstr>
      <vt:lpstr>ANALIZA SWOT – OPORTUNITĂȚI</vt:lpstr>
      <vt:lpstr>ANALIZA SWOT – OPORTUNITĂȚI</vt:lpstr>
      <vt:lpstr>ANALIZA SWOT – OPORTUNITĂȚI</vt:lpstr>
      <vt:lpstr>ANALIZA SWOT – AMENINȚĂRI</vt:lpstr>
      <vt:lpstr>PLANUL DE ȘCOLARIZARE  2022 - 2023</vt:lpstr>
      <vt:lpstr>PLANUL DE ȘCOLARIZARE  2023 - 2024</vt:lpstr>
      <vt:lpstr>PLANUL DE ȘCOLARIZARE  2022 - 2023</vt:lpstr>
      <vt:lpstr>PLANUL DE ȘCOLARIZARE  2023 - 2024</vt:lpstr>
      <vt:lpstr>NUMĂR DE ELEVI / FORME DE ÎNVĂȚĂMÂNT</vt:lpstr>
      <vt:lpstr>NUMĂR DE ELEVI / FORME DE ÎNVĂȚĂMÂNT</vt:lpstr>
      <vt:lpstr>BACALAUREAT 2023</vt:lpstr>
      <vt:lpstr>ACTIVITATEA DIN CĂMIN și CANTINĂ</vt:lpstr>
      <vt:lpstr>RENOVAREA CANTINEI</vt:lpstr>
      <vt:lpstr>ACTIVITATEA DIN CANTINĂ</vt:lpstr>
      <vt:lpstr>IERI, ASTĂZI sau MÂINE? NU MAI șTIU... SALA SE MESE</vt:lpstr>
      <vt:lpstr>RENOVAREA CĂMINULUI</vt:lpstr>
      <vt:lpstr>ACTIVITATEA DIN CĂMIN</vt:lpstr>
      <vt:lpstr>IERI, ASTĂZI sau MÂINE? SALA DE LECTURĂ FETE CĂMIN </vt:lpstr>
      <vt:lpstr>ACTIVITATEA șCOLII DE șOFERI</vt:lpstr>
      <vt:lpstr>ACTIVITATEA șCOLII DE șOFERI LUNA MAI – 14 permise</vt:lpstr>
      <vt:lpstr>ACTIVITATEA ȘCOLII DE ȘOFERI</vt:lpstr>
      <vt:lpstr>         LUCRĂRI EXECUTATE</vt:lpstr>
      <vt:lpstr>PROIECTE – FINANȚARE PNRR</vt:lpstr>
      <vt:lpstr>PROIECTE – FINANȚARE PNRR</vt:lpstr>
      <vt:lpstr>PROIECTE – FINANȚARE PNRR</vt:lpstr>
      <vt:lpstr>PROIECTE – FINANȚARE PNRR</vt:lpstr>
      <vt:lpstr>PROIECTE ERASMUS    1. Proiect ERASMUS + „TOUR- MY CITY”  - mobilități elevi/profesori - Prof. Boboc Anamaria   2. PROIECTUL ERASMUS + „New approaches opposite old stereotypes”, Număr de referință:2020-1-PL01-KA229-081684_2  mobilităţi profesori/elevi  - Prof. Ivănescu Mihaela   3. Proiectul ERASMUS+ ”„From school to life - my knowledge helps me in my daily life”, Număr de referință:2020-1-EE01-KA229-077885_2”este în derulare - Prof. Ivănescu Mihaela   </vt:lpstr>
      <vt:lpstr>PROIECTE EDUCATIVE</vt:lpstr>
      <vt:lpstr>PROIECTE EDUCATIVE</vt:lpstr>
      <vt:lpstr>RAPORT FINANCIAR CONTABIL</vt:lpstr>
      <vt:lpstr>         OFERTA 2023 – 2024 – CARAVANA MESERIILOR </vt:lpstr>
      <vt:lpstr>         OFERTA 2023 – 2024 – OFERTA CU GOGOȘI </vt:lpstr>
      <vt:lpstr>         OFERTA 2023 – 2024 – OFERTA CU GOGOȘI </vt:lpstr>
      <vt:lpstr>         OFERTA 2023 – 2024 – OFERTA CU GOGOȘI </vt:lpstr>
      <vt:lpstr>         OFERTA 2023 – 2024 – SALONUL OFERTELOR</vt:lpstr>
      <vt:lpstr>ALEEA ABSOLVENȚILOR – POALELE BUCIUMULUI</vt:lpstr>
      <vt:lpstr>CURSUL FESTIV – PROMOȚIA 2023 – AULA MIHAI EMINESCU a Universității „Al. I. Cuza”, din Iași         </vt:lpstr>
      <vt:lpstr>CURSUL FESTIV – PROMOȚIA 2023 – AULA MIHAI EMINESCU a Universității „Al. I. Cuza”, din Iași         </vt:lpstr>
      <vt:lpstr>CU COLINDIȚA LA PRIMĂRIE...</vt:lpstr>
      <vt:lpstr>CONTRACTE SEMNATE – AGENȚI ECONOMICI</vt:lpstr>
      <vt:lpstr>CONTRACTE „visate încă”– AGENțI ECONOMICI</vt:lpstr>
      <vt:lpstr>EUROSKILLS – GDANSK 2023</vt:lpstr>
      <vt:lpstr>EUROSKILLS – GDANSK 2023</vt:lpstr>
      <vt:lpstr>EUROSKILLS – GDANSK 2023</vt:lpstr>
      <vt:lpstr>EUROSKILLS – GDANSK 2023</vt:lpstr>
      <vt:lpstr>EUROSKILLS – GDANSK 2023</vt:lpstr>
      <vt:lpstr>EUROSKILLS – GDANSK 2023</vt:lpstr>
      <vt:lpstr>ÎMPREUNĂ VOM REUșI!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Victor</dc:creator>
  <cp:lastModifiedBy>Cristina Maria Bida</cp:lastModifiedBy>
  <cp:revision>117</cp:revision>
  <dcterms:created xsi:type="dcterms:W3CDTF">2020-10-27T15:00:54Z</dcterms:created>
  <dcterms:modified xsi:type="dcterms:W3CDTF">2023-10-09T19:49:33Z</dcterms:modified>
</cp:coreProperties>
</file>